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67" r:id="rId2"/>
    <p:sldId id="304" r:id="rId3"/>
    <p:sldId id="260" r:id="rId4"/>
    <p:sldId id="349" r:id="rId5"/>
    <p:sldId id="298" r:id="rId6"/>
    <p:sldId id="299" r:id="rId7"/>
    <p:sldId id="300" r:id="rId8"/>
    <p:sldId id="301" r:id="rId9"/>
    <p:sldId id="294" r:id="rId10"/>
    <p:sldId id="305" r:id="rId11"/>
    <p:sldId id="306" r:id="rId12"/>
    <p:sldId id="307" r:id="rId13"/>
    <p:sldId id="308" r:id="rId14"/>
    <p:sldId id="350" r:id="rId15"/>
    <p:sldId id="309" r:id="rId16"/>
    <p:sldId id="310" r:id="rId17"/>
    <p:sldId id="351" r:id="rId18"/>
    <p:sldId id="311" r:id="rId19"/>
    <p:sldId id="312" r:id="rId20"/>
    <p:sldId id="313" r:id="rId21"/>
    <p:sldId id="314" r:id="rId22"/>
    <p:sldId id="345" r:id="rId23"/>
    <p:sldId id="346" r:id="rId24"/>
    <p:sldId id="347" r:id="rId25"/>
    <p:sldId id="348" r:id="rId26"/>
    <p:sldId id="343" r:id="rId27"/>
    <p:sldId id="344" r:id="rId28"/>
    <p:sldId id="295" r:id="rId29"/>
    <p:sldId id="315" r:id="rId30"/>
    <p:sldId id="316" r:id="rId31"/>
    <p:sldId id="323" r:id="rId32"/>
    <p:sldId id="296" r:id="rId33"/>
    <p:sldId id="317" r:id="rId34"/>
    <p:sldId id="318" r:id="rId35"/>
    <p:sldId id="324" r:id="rId36"/>
    <p:sldId id="319" r:id="rId37"/>
    <p:sldId id="320" r:id="rId38"/>
    <p:sldId id="321" r:id="rId39"/>
    <p:sldId id="322" r:id="rId40"/>
    <p:sldId id="329" r:id="rId41"/>
    <p:sldId id="352" r:id="rId42"/>
    <p:sldId id="297" r:id="rId43"/>
    <p:sldId id="325" r:id="rId44"/>
    <p:sldId id="326" r:id="rId45"/>
    <p:sldId id="327" r:id="rId46"/>
    <p:sldId id="330" r:id="rId47"/>
    <p:sldId id="331" r:id="rId48"/>
    <p:sldId id="333" r:id="rId49"/>
    <p:sldId id="332" r:id="rId50"/>
    <p:sldId id="334" r:id="rId51"/>
    <p:sldId id="328" r:id="rId52"/>
    <p:sldId id="353" r:id="rId53"/>
    <p:sldId id="354" r:id="rId54"/>
    <p:sldId id="293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인피니티북스 영업부1" initials="인영" lastIdx="1" clrIdx="0">
    <p:extLst>
      <p:ext uri="{19B8F6BF-5375-455C-9EA6-DF929625EA0E}">
        <p15:presenceInfo xmlns:p15="http://schemas.microsoft.com/office/powerpoint/2012/main" userId="792d592b654bb6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A3"/>
    <a:srgbClr val="006082"/>
    <a:srgbClr val="E1F7FF"/>
    <a:srgbClr val="FFC979"/>
    <a:srgbClr val="5BA0E6"/>
    <a:srgbClr val="87BAED"/>
    <a:srgbClr val="FFFFFF"/>
    <a:srgbClr val="253917"/>
    <a:srgbClr val="BF5711"/>
    <a:srgbClr val="53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43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22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1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577C8E-E251-6894-244F-C50F3F2A68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5C14A2-7417-FE22-EA4C-91767AB917A2}"/>
              </a:ext>
            </a:extLst>
          </p:cNvPr>
          <p:cNvSpPr/>
          <p:nvPr userDrawn="1"/>
        </p:nvSpPr>
        <p:spPr>
          <a:xfrm>
            <a:off x="233510" y="207084"/>
            <a:ext cx="8658562" cy="6443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58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C220C2-0FB2-2CC8-F919-87E9A3497926}"/>
              </a:ext>
            </a:extLst>
          </p:cNvPr>
          <p:cNvSpPr/>
          <p:nvPr userDrawn="1"/>
        </p:nvSpPr>
        <p:spPr>
          <a:xfrm>
            <a:off x="0" y="1"/>
            <a:ext cx="9144000" cy="600364"/>
          </a:xfrm>
          <a:prstGeom prst="rect">
            <a:avLst/>
          </a:prstGeom>
          <a:solidFill>
            <a:srgbClr val="00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63501" y="773705"/>
            <a:ext cx="8963994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006082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400"/>
            </a:lvl3pPr>
            <a:lvl4pPr marL="898525" indent="-177800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200"/>
            </a:lvl4pPr>
            <a:lvl5pPr marL="1077913" indent="-179388">
              <a:lnSpc>
                <a:spcPct val="120000"/>
              </a:lnSpc>
              <a:buClr>
                <a:srgbClr val="006082"/>
              </a:buClr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1486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1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3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0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3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7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7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47DB7-05C4-45E7-8286-5D7412415783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B75D7-4943-4927-B4E7-86865CDF0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79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1" r:id="rId2"/>
    <p:sldLayoutId id="2147483702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zhT68qHTKcs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Z3av9G4tAjM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mUC4m6w1wo&amp;t=13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QiiSAvKJIHo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shorts/VnuaZ1iRqwY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NxQSxM0OkkY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lG7DGMgfOb8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youtube.com/watch?v=q5uQaw0R4iM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youtube.com/watch?v=s9mbY2ZRRc8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youtube.com/watch?v=1tPFMaypqek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956B3DB-94AA-2AE5-70E0-DEAE825E69D4}"/>
              </a:ext>
            </a:extLst>
          </p:cNvPr>
          <p:cNvSpPr/>
          <p:nvPr/>
        </p:nvSpPr>
        <p:spPr>
          <a:xfrm>
            <a:off x="65312" y="55985"/>
            <a:ext cx="9004041" cy="6736701"/>
          </a:xfrm>
          <a:prstGeom prst="rect">
            <a:avLst/>
          </a:prstGeom>
          <a:noFill/>
          <a:ln w="3810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989BF8-83EF-7C8E-2BF0-9CF1C85728A3}"/>
              </a:ext>
            </a:extLst>
          </p:cNvPr>
          <p:cNvSpPr txBox="1"/>
          <p:nvPr/>
        </p:nvSpPr>
        <p:spPr>
          <a:xfrm>
            <a:off x="2255500" y="2215585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누구나 쉽게 배우는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0E59B1-E781-CEC5-60A0-3904D78E12E0}"/>
              </a:ext>
            </a:extLst>
          </p:cNvPr>
          <p:cNvSpPr txBox="1"/>
          <p:nvPr/>
        </p:nvSpPr>
        <p:spPr>
          <a:xfrm>
            <a:off x="2255500" y="2584917"/>
            <a:ext cx="4633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5BA0E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인공지능 스타트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E01761-EA41-1A3A-6CDC-C3D713E0D5D3}"/>
              </a:ext>
            </a:extLst>
          </p:cNvPr>
          <p:cNvSpPr/>
          <p:nvPr/>
        </p:nvSpPr>
        <p:spPr>
          <a:xfrm>
            <a:off x="214598" y="186613"/>
            <a:ext cx="8733457" cy="6484771"/>
          </a:xfrm>
          <a:prstGeom prst="roundRect">
            <a:avLst>
              <a:gd name="adj" fmla="val 10948"/>
            </a:avLst>
          </a:prstGeom>
          <a:noFill/>
          <a:ln w="28575">
            <a:solidFill>
              <a:srgbClr val="006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5910E2-0E5B-D052-EED5-9E00207F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357" y="4423145"/>
            <a:ext cx="2322562" cy="22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1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인공지능 채용 프로그램은 해당 기업에서 높은 성과와 좋은 평가를 받았던 직원들의 데이터를 기준으로 판단하게 되는데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아마존은 </a:t>
            </a:r>
            <a:r>
              <a:rPr lang="en" altLang="ko-Kore-KR" sz="1600" b="0" dirty="0"/>
              <a:t>IT </a:t>
            </a:r>
            <a:r>
              <a:rPr lang="ko-KR" altLang="en-US" sz="1600" b="0" dirty="0"/>
              <a:t>기업으로서 </a:t>
            </a:r>
            <a:r>
              <a:rPr lang="ko-KR" altLang="en-US" sz="1600" b="0" dirty="0" err="1"/>
              <a:t>개발직군이</a:t>
            </a:r>
            <a:r>
              <a:rPr lang="ko-KR" altLang="en-US" sz="1600" b="0" dirty="0"/>
              <a:t> 전체 직원 수의 </a:t>
            </a:r>
            <a:r>
              <a:rPr lang="en-US" altLang="ko-KR" sz="1600" b="0" dirty="0"/>
              <a:t>70% </a:t>
            </a:r>
            <a:r>
              <a:rPr lang="ko-KR" altLang="en-US" sz="1600" b="0" dirty="0"/>
              <a:t>이상을 차지했고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그러한 </a:t>
            </a:r>
            <a:r>
              <a:rPr lang="ko-KR" altLang="en-US" sz="1600" dirty="0" err="1"/>
              <a:t>개발직군</a:t>
            </a:r>
            <a:r>
              <a:rPr lang="ko-KR" altLang="en-US" sz="1600" dirty="0"/>
              <a:t> 중 남자 직원수가 여성보다 압도적으로 많았기 때문</a:t>
            </a:r>
            <a:r>
              <a:rPr lang="ko-KR" altLang="en-US" sz="1600" b="0" dirty="0"/>
              <a:t>이다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결국 </a:t>
            </a:r>
            <a:r>
              <a:rPr lang="ko-KR" altLang="en-US" sz="1600" b="0" dirty="0" err="1"/>
              <a:t>모수에서</a:t>
            </a:r>
            <a:r>
              <a:rPr lang="ko-KR" altLang="en-US" sz="1600" b="0" dirty="0"/>
              <a:t> 남성 직원 중에 높은 성과자가 훨씬 더 많을 수밖에 없으므로 이를 근거로 판단한 인공지능은 당연히 남성 지원자를 우대할 수밖에 없었던 것이다</a:t>
            </a:r>
            <a:r>
              <a:rPr lang="en-US" altLang="ko-KR" sz="1600" b="0" dirty="0"/>
              <a:t>. </a:t>
            </a:r>
          </a:p>
          <a:p>
            <a:endParaRPr lang="ko-KR" altLang="en-US" sz="1600" b="0" dirty="0"/>
          </a:p>
          <a:p>
            <a:r>
              <a:rPr lang="ko-KR" altLang="en-US" sz="1600" b="0" dirty="0"/>
              <a:t>이 시스템의 문제점 역시 데이터 편향 때문에 발생한 문제로 볼 수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35A537-2C86-0727-0AB1-51555C1A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94" y="5190617"/>
            <a:ext cx="1669005" cy="161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6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A976043D-3D4D-B7F3-7494-435D02D43D2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11059" y="1837833"/>
            <a:ext cx="7521882" cy="31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포브스라는 경제지의 </a:t>
            </a:r>
            <a:r>
              <a:rPr lang="en-US" altLang="ko-KR" sz="1600" b="0" dirty="0"/>
              <a:t>2020</a:t>
            </a:r>
            <a:r>
              <a:rPr lang="ko-KR" altLang="en-US" sz="1600" b="0" dirty="0"/>
              <a:t>년 </a:t>
            </a:r>
            <a:r>
              <a:rPr lang="en-US" altLang="ko-KR" sz="1600" b="0" dirty="0"/>
              <a:t>11</a:t>
            </a:r>
            <a:r>
              <a:rPr lang="ko-KR" altLang="en-US" sz="1600" b="0" dirty="0"/>
              <a:t>월의 기고문에서 </a:t>
            </a:r>
            <a:r>
              <a:rPr lang="ko-KR" altLang="en-US" sz="1600" dirty="0"/>
              <a:t>글렌 고우 </a:t>
            </a:r>
            <a:r>
              <a:rPr lang="en" altLang="ko-Kore-KR" sz="1600" baseline="30000" dirty="0"/>
              <a:t>Glenn </a:t>
            </a:r>
            <a:r>
              <a:rPr lang="en" altLang="ko-Kore-KR" sz="1600" baseline="30000" dirty="0" err="1"/>
              <a:t>Gow</a:t>
            </a:r>
            <a:r>
              <a:rPr lang="en" altLang="ko-Kore-KR" sz="1600" baseline="30000" dirty="0"/>
              <a:t> </a:t>
            </a:r>
            <a:r>
              <a:rPr lang="ko-KR" altLang="en-US" sz="1600" b="0" dirty="0"/>
              <a:t>는 인공지능을 망치는 </a:t>
            </a:r>
            <a:r>
              <a:rPr lang="en-US" altLang="ko-KR" sz="1600" b="0" dirty="0"/>
              <a:t>5</a:t>
            </a:r>
            <a:r>
              <a:rPr lang="ko-KR" altLang="en-US" sz="1600" b="0" dirty="0"/>
              <a:t>가지 편향은 다음과 같이 요약하였다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A3CFFC-FA22-471E-3BF8-9C4C2C9F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9" y="1699415"/>
            <a:ext cx="7875262" cy="47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26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인공지능 </a:t>
            </a:r>
            <a:r>
              <a:rPr lang="ko-KR" altLang="en-US" dirty="0" err="1"/>
              <a:t>챗봇이</a:t>
            </a:r>
            <a:r>
              <a:rPr lang="ko-KR" altLang="en-US" dirty="0"/>
              <a:t> 혐오발언을 하다니 </a:t>
            </a:r>
            <a:endParaRPr lang="en-US" altLang="ko-KR" dirty="0"/>
          </a:p>
          <a:p>
            <a:pPr lvl="1"/>
            <a:r>
              <a:rPr lang="en-US" altLang="ko-KR" dirty="0"/>
              <a:t>2020</a:t>
            </a:r>
            <a:r>
              <a:rPr lang="ko-KR" altLang="en-US" dirty="0"/>
              <a:t>년 출시된 인공지능 </a:t>
            </a:r>
            <a:r>
              <a:rPr lang="ko-KR" altLang="en-US" dirty="0" err="1"/>
              <a:t>챗봇</a:t>
            </a:r>
            <a:r>
              <a:rPr lang="ko-KR" altLang="en-US" dirty="0"/>
              <a:t> 이루다는 </a:t>
            </a:r>
            <a:r>
              <a:rPr lang="ko-KR" altLang="en-US" dirty="0" err="1"/>
              <a:t>스캐터랩에서</a:t>
            </a:r>
            <a:r>
              <a:rPr lang="ko-KR" altLang="en-US" dirty="0"/>
              <a:t> 개발한 열린 주제를 가진 대화형 시스템이다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시스템은 </a:t>
            </a:r>
            <a:r>
              <a:rPr lang="en-US" altLang="ko-KR" dirty="0"/>
              <a:t>100</a:t>
            </a:r>
            <a:r>
              <a:rPr lang="ko-KR" altLang="en-US" dirty="0"/>
              <a:t>억 건 이상의 대화                                              </a:t>
            </a:r>
            <a:r>
              <a:rPr lang="en-US" altLang="ko-KR" dirty="0"/>
              <a:t>				</a:t>
            </a:r>
            <a:r>
              <a:rPr lang="ko-KR" altLang="en-US" dirty="0"/>
              <a:t>            데이터를 기반으로 학습하여 높은  </a:t>
            </a:r>
            <a:r>
              <a:rPr lang="en-US" altLang="ko-KR" dirty="0"/>
              <a:t>						</a:t>
            </a:r>
            <a:r>
              <a:rPr lang="ko-KR" altLang="en-US" dirty="0"/>
              <a:t>        수준의 자연어 처리능력과 </a:t>
            </a:r>
            <a:r>
              <a:rPr lang="ko-KR" altLang="en-US" dirty="0" err="1"/>
              <a:t>자연스</a:t>
            </a:r>
            <a:r>
              <a:rPr lang="ko-KR" altLang="en-US" dirty="0"/>
              <a:t> </a:t>
            </a:r>
            <a:r>
              <a:rPr lang="en-US" altLang="ko-KR" dirty="0"/>
              <a:t>						</a:t>
            </a:r>
            <a:r>
              <a:rPr lang="ko-KR" altLang="en-US" dirty="0"/>
              <a:t>           </a:t>
            </a:r>
            <a:r>
              <a:rPr lang="ko-KR" altLang="en-US" dirty="0" err="1"/>
              <a:t>러운</a:t>
            </a:r>
            <a:r>
              <a:rPr lang="ko-KR" altLang="en-US" dirty="0"/>
              <a:t> 대화 기술을 보여주었다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이루다는 다음과 같은 문제들 인하 </a:t>
            </a:r>
            <a:r>
              <a:rPr lang="en-US" altLang="ko-KR" dirty="0"/>
              <a:t>						</a:t>
            </a:r>
            <a:r>
              <a:rPr lang="ko-KR" altLang="en-US" dirty="0"/>
              <a:t>          여 심각한 사회적 이슈를 만들고 </a:t>
            </a:r>
            <a:r>
              <a:rPr lang="en-US" altLang="ko-KR" dirty="0"/>
              <a:t>						</a:t>
            </a:r>
            <a:r>
              <a:rPr lang="ko-KR" altLang="en-US" dirty="0"/>
              <a:t>        서비스가 중지되기에 이르렀다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DF81D0-C0A9-E95A-0B29-0D19DD72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336" y="2001725"/>
            <a:ext cx="5358163" cy="46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64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우리의 혐오와 편향을 학습하는 인공지능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</a:t>
            </a:r>
            <a:r>
              <a:rPr lang="en-US" altLang="ko-KR" smtClean="0">
                <a:hlinkClick r:id="rId2"/>
              </a:rPr>
              <a:t>www.youtube.com/watch?v=zhT68qHTKcs</a:t>
            </a:r>
            <a:endParaRPr lang="en-US" altLang="ko-KR" smtClean="0"/>
          </a:p>
          <a:p>
            <a:r>
              <a:rPr lang="ko-KR" altLang="en-US" smtClean="0"/>
              <a:t>과거의 인간이 가진 편견을 그대로 학습하는 인공지능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79" y="1910980"/>
            <a:ext cx="7897638" cy="47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4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1600" b="0" dirty="0"/>
              <a:t>2022</a:t>
            </a:r>
            <a:r>
              <a:rPr lang="ko-KR" altLang="en-US" sz="1600" b="0" dirty="0"/>
              <a:t>년도에 이루다 개발사 </a:t>
            </a:r>
            <a:r>
              <a:rPr lang="ko-KR" altLang="en-US" sz="1600" b="0" dirty="0" err="1"/>
              <a:t>스캐터랩은</a:t>
            </a:r>
            <a:r>
              <a:rPr lang="ko-KR" altLang="en-US" sz="1600" b="0" dirty="0"/>
              <a:t> 이루다</a:t>
            </a:r>
            <a:r>
              <a:rPr lang="en-US" altLang="ko-KR" sz="1600" b="0" dirty="0"/>
              <a:t>2.0 </a:t>
            </a:r>
            <a:r>
              <a:rPr lang="ko-KR" altLang="en-US" sz="1600" b="0" dirty="0"/>
              <a:t>서비스를 오픈할 예정인데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 버전은 딥러닝 알고리즘이 만든 생성 문장으로 답변할 수 있도록 구성해 개인정보보호를 강화하고 선정적</a:t>
            </a:r>
            <a:r>
              <a:rPr lang="en-US" altLang="ko-KR" sz="1600" b="0" dirty="0"/>
              <a:t>·</a:t>
            </a:r>
            <a:r>
              <a:rPr lang="ko-KR" altLang="en-US" sz="1600" b="0" dirty="0"/>
              <a:t>공격적</a:t>
            </a:r>
            <a:r>
              <a:rPr lang="en-US" altLang="ko-KR" sz="1600" b="0" dirty="0"/>
              <a:t>·</a:t>
            </a:r>
            <a:r>
              <a:rPr lang="ko-KR" altLang="en-US" sz="1600" b="0" dirty="0"/>
              <a:t>편향적인 이용에 대응할 수 있도록 인공지능 모델 및 시스템을 도입할 예정이라고 하였다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 err="1"/>
              <a:t>이루다와</a:t>
            </a:r>
            <a:r>
              <a:rPr lang="ko-KR" altLang="en-US" sz="1600" b="0" dirty="0"/>
              <a:t> 비슷한 사례로 마이크로소프트사에서 </a:t>
            </a:r>
            <a:r>
              <a:rPr lang="en-US" altLang="ko-KR" sz="1600" b="0" dirty="0"/>
              <a:t>2016</a:t>
            </a:r>
            <a:r>
              <a:rPr lang="ko-KR" altLang="en-US" sz="1600" b="0" dirty="0"/>
              <a:t>년 서비스한 </a:t>
            </a:r>
            <a:r>
              <a:rPr lang="ko-KR" altLang="en-US" sz="1600" dirty="0">
                <a:solidFill>
                  <a:srgbClr val="0077A3"/>
                </a:solidFill>
              </a:rPr>
              <a:t>테이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Tay</a:t>
            </a:r>
            <a:r>
              <a:rPr lang="en" altLang="ko-Kore-KR" sz="1600" dirty="0">
                <a:solidFill>
                  <a:srgbClr val="0077A3"/>
                </a:solidFill>
              </a:rPr>
              <a:t> </a:t>
            </a:r>
            <a:r>
              <a:rPr lang="ko-KR" altLang="en-US" sz="1600" b="0" dirty="0"/>
              <a:t>가 있다</a:t>
            </a:r>
            <a:r>
              <a:rPr lang="en-US" altLang="ko-KR" sz="1600" b="0" dirty="0"/>
              <a:t>.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테이라는 </a:t>
            </a:r>
            <a:r>
              <a:rPr lang="ko-KR" altLang="en-US" sz="1600" b="0" dirty="0" err="1"/>
              <a:t>챗봇은</a:t>
            </a:r>
            <a:r>
              <a:rPr lang="ko-KR" altLang="en-US" sz="1600" b="0" dirty="0"/>
              <a:t> 트위터와 메시지 서비스를 통해서 사람과 대화하도록 설계되었다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 err="1"/>
              <a:t>테이가</a:t>
            </a:r>
            <a:r>
              <a:rPr lang="ko-KR" altLang="en-US" sz="1600" b="0" dirty="0"/>
              <a:t> 공개된 직후 백인 우월자들의 게시판에서 “</a:t>
            </a:r>
            <a:r>
              <a:rPr lang="ko-KR" altLang="en-US" sz="1600" b="0" dirty="0" err="1"/>
              <a:t>테이가</a:t>
            </a:r>
            <a:r>
              <a:rPr lang="ko-KR" altLang="en-US" sz="1600" b="0" dirty="0"/>
              <a:t> 차별 발언을 하도록 </a:t>
            </a:r>
            <a:r>
              <a:rPr lang="ko-KR" altLang="en-US" sz="1600" b="0" dirty="0" err="1"/>
              <a:t>훈련시키자”라는</a:t>
            </a:r>
            <a:r>
              <a:rPr lang="ko-KR" altLang="en-US" sz="1600" b="0" dirty="0"/>
              <a:t> 제안이 올라왔으며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이들은 지속적으로 테이에게 인종과 </a:t>
            </a:r>
            <a:r>
              <a:rPr lang="ko-KR" altLang="en-US" sz="1600" b="0" dirty="0" err="1"/>
              <a:t>성차별적인</a:t>
            </a:r>
            <a:r>
              <a:rPr lang="ko-KR" altLang="en-US" sz="1600" b="0" dirty="0"/>
              <a:t> 주장을 들려주었다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EF5330-7972-B959-25CC-5A3DD214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999" y="5269514"/>
            <a:ext cx="15875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이를 학습한 테이는 </a:t>
            </a:r>
            <a:r>
              <a:rPr lang="ko-KR" altLang="en-US" sz="1600" b="0" dirty="0" err="1"/>
              <a:t>인종차별적이고</a:t>
            </a:r>
            <a:r>
              <a:rPr lang="ko-KR" altLang="en-US" sz="1600" b="0" dirty="0"/>
              <a:t> 폭력적인 메시지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인종 학살에 대한 지지</a:t>
            </a:r>
            <a:r>
              <a:rPr lang="en-US" altLang="ko-KR" sz="1600" b="0" dirty="0"/>
              <a:t>, 2</a:t>
            </a:r>
            <a:r>
              <a:rPr lang="ko-KR" altLang="en-US" sz="1600" b="0" dirty="0"/>
              <a:t>차 세계대전 당시의 유대인 학살</a:t>
            </a:r>
            <a:r>
              <a:rPr lang="en-US" altLang="ko-KR" sz="1600" b="0" dirty="0"/>
              <a:t>(</a:t>
            </a:r>
            <a:r>
              <a:rPr lang="ko-KR" altLang="en-US" sz="1600" b="0" dirty="0" err="1"/>
              <a:t>홀로코스트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에 대한 미화 발언을 하게 되었으며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이로 인하여 </a:t>
            </a:r>
            <a:r>
              <a:rPr lang="en-US" altLang="ko-KR" sz="1600" b="0" dirty="0"/>
              <a:t>16</a:t>
            </a:r>
            <a:r>
              <a:rPr lang="ko-KR" altLang="en-US" sz="1600" b="0" dirty="0"/>
              <a:t>시간 만에 운영이 중지되었다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운영 중지라는 </a:t>
            </a:r>
            <a:r>
              <a:rPr lang="ko-KR" altLang="en-US" sz="1600" b="0" dirty="0" err="1"/>
              <a:t>사태뿐만</a:t>
            </a:r>
            <a:r>
              <a:rPr lang="ko-KR" altLang="en-US" sz="1600" b="0" dirty="0"/>
              <a:t> 아니라 마이크로소프트사의 연구부서 최고 책임자는 이에 대한 공식적인 사과문까지 발표하게 되었다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과학자들과 기업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공공기관에서는 윤리 문제의 검증이 기술적 활용보다 우선시되어야 한다는 생각을 하게 되었다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38A8C9-8428-7581-A220-1A1F4503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8" y="4049695"/>
            <a:ext cx="7977005" cy="25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1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인간이 공격에 의해 혐오발언을 하는 인공지능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</a:t>
            </a:r>
            <a:r>
              <a:rPr lang="en-US" altLang="ko-KR" smtClean="0">
                <a:hlinkClick r:id="rId2"/>
              </a:rPr>
              <a:t>www.youtube.com/watch?v=Z3av9G4tAjM</a:t>
            </a:r>
            <a:endParaRPr lang="en-US" altLang="ko-KR" smtClean="0"/>
          </a:p>
          <a:p>
            <a:r>
              <a:rPr lang="ko-KR" altLang="en-US" smtClean="0"/>
              <a:t>인간이 집단적으로 혐오를 학습시킴</a:t>
            </a:r>
            <a:r>
              <a:rPr lang="en-US" altLang="ko-KR" smtClean="0"/>
              <a:t>(</a:t>
            </a:r>
            <a:r>
              <a:rPr lang="ko-KR" altLang="en-US" smtClean="0"/>
              <a:t>극우 성향 커뮤니티 중심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7" y="1782147"/>
            <a:ext cx="7253520" cy="43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76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딥페이크가</a:t>
            </a:r>
            <a:r>
              <a:rPr lang="ko-KR" altLang="en-US" dirty="0"/>
              <a:t> 만드는 </a:t>
            </a:r>
            <a:r>
              <a:rPr lang="ko-KR" altLang="en-US" dirty="0" err="1"/>
              <a:t>진짜같은</a:t>
            </a:r>
            <a:r>
              <a:rPr lang="ko-KR" altLang="en-US" dirty="0"/>
              <a:t> 오바마 </a:t>
            </a:r>
          </a:p>
          <a:p>
            <a:pPr lvl="1"/>
            <a:r>
              <a:rPr lang="ko-KR" altLang="en-US" b="1" dirty="0" err="1">
                <a:solidFill>
                  <a:srgbClr val="0077A3"/>
                </a:solidFill>
              </a:rPr>
              <a:t>딥페이크</a:t>
            </a:r>
            <a:r>
              <a:rPr lang="ko-KR" altLang="en-US" b="1" dirty="0">
                <a:solidFill>
                  <a:srgbClr val="0077A3"/>
                </a:solidFill>
              </a:rPr>
              <a:t> </a:t>
            </a:r>
            <a:r>
              <a:rPr lang="en" altLang="ko-Kore-KR" b="1" baseline="30000" dirty="0">
                <a:solidFill>
                  <a:srgbClr val="0077A3"/>
                </a:solidFill>
              </a:rPr>
              <a:t>deepfake</a:t>
            </a:r>
            <a:r>
              <a:rPr lang="en" altLang="ko-Kore-KR" b="1" dirty="0">
                <a:solidFill>
                  <a:srgbClr val="0077A3"/>
                </a:solidFill>
              </a:rPr>
              <a:t> </a:t>
            </a:r>
            <a:r>
              <a:rPr lang="ko-KR" altLang="en-US" dirty="0"/>
              <a:t>는 딥러닝 기술을 통해 특정 영상에 특정 인물의 얼굴</a:t>
            </a:r>
            <a:r>
              <a:rPr lang="en-US" altLang="ko-KR" dirty="0"/>
              <a:t>, </a:t>
            </a:r>
            <a:r>
              <a:rPr lang="ko-KR" altLang="en-US" dirty="0"/>
              <a:t>음성 등을 합성한 영상물을 입혀서 </a:t>
            </a:r>
            <a:r>
              <a:rPr lang="ko-KR" altLang="en-US" b="1" dirty="0"/>
              <a:t>사람들에게 허구의 말과 행동을 하는 것을 보여주는 것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기술은 얼굴과 음성을 합성했기 때문에 원본 영상인지 가짜 영상인지 구분이 거의 되지 않는다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영상에서는 버락 오바마 대 통령이 후임 대통령을 비하하는 이야기를 하는데 이 영상의 내용은 모두 </a:t>
            </a:r>
            <a:r>
              <a:rPr lang="ko-KR" altLang="en-US" dirty="0" err="1"/>
              <a:t>딥페이크로</a:t>
            </a:r>
            <a:r>
              <a:rPr lang="ko-KR" altLang="en-US" dirty="0"/>
              <a:t> 생성한 영상이다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0BD2FC-2E5E-A786-EC79-5447CA379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9" y="3932729"/>
            <a:ext cx="4535281" cy="27581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37967" y="4502835"/>
            <a:ext cx="4152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hlinkClick r:id="rId3"/>
              </a:rPr>
              <a:t>https://</a:t>
            </a:r>
            <a:r>
              <a:rPr lang="ko-KR" altLang="en-US" sz="1200" smtClean="0">
                <a:hlinkClick r:id="rId3"/>
              </a:rPr>
              <a:t>www.youtube.com/watch?v=AmUC4m6w1wo&amp;t=13s</a:t>
            </a:r>
            <a:endParaRPr lang="en-US" altLang="ko-KR" sz="1200" smtClean="0"/>
          </a:p>
          <a:p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27768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딥페이크</a:t>
            </a:r>
            <a:r>
              <a:rPr lang="ko-KR" altLang="en-US" dirty="0"/>
              <a:t> 기술 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C142D2-C15A-5A86-EDC2-B23759BD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69" y="1763422"/>
            <a:ext cx="7194657" cy="369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3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</a:t>
            </a:r>
            <a:r>
              <a:rPr lang="ko-KR" altLang="en-US" dirty="0"/>
              <a:t> 범죄를 예방하는 인공지능 시스템 그리고 편향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인공지능 기술이 범죄 예방에 사용되다 </a:t>
            </a:r>
          </a:p>
          <a:p>
            <a:pPr lvl="1"/>
            <a:r>
              <a:rPr lang="ko-KR" altLang="en-US" dirty="0"/>
              <a:t>인간은 자신의 주위를 둘러싼 환경에 의하여 생각의 치우침</a:t>
            </a:r>
            <a:r>
              <a:rPr lang="en-US" altLang="ko-KR" dirty="0"/>
              <a:t>(</a:t>
            </a:r>
            <a:r>
              <a:rPr lang="ko-KR" altLang="en-US" dirty="0"/>
              <a:t>편향</a:t>
            </a:r>
            <a:r>
              <a:rPr lang="en-US" altLang="ko-KR" dirty="0"/>
              <a:t>)</a:t>
            </a:r>
            <a:r>
              <a:rPr lang="ko-KR" altLang="en-US" dirty="0"/>
              <a:t>을 가지게 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이에 비해서 데이터에 기반한 인공지능의 판단은 보다 객관적일 것이라고 많은 이들은 기대를 하고 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데이터와 알고리즘을 기반으로 동작하는 인공지능의 판단은 과연 인간의 판단보다 더 객관적이고 공정한 것일까</a:t>
            </a:r>
            <a:r>
              <a:rPr lang="en-US" altLang="ko-KR" dirty="0"/>
              <a:t>? 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F4F13B-0D80-D7CA-311E-B7138DC8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01" y="5293232"/>
            <a:ext cx="1562998" cy="1512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19" y="4100186"/>
            <a:ext cx="496321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6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 err="1"/>
              <a:t>딥페이크</a:t>
            </a:r>
            <a:r>
              <a:rPr lang="ko-KR" altLang="en-US" sz="1600" b="0" dirty="0"/>
              <a:t> 기술은 최근 가짜뉴스 영상을 만들거나 특정인을 음란물 영상에 합성하는 등 디지털 범죄에 사용되면서 사회적인 우려가 커지고 있다</a:t>
            </a:r>
            <a:r>
              <a:rPr lang="en-US" altLang="ko-KR" sz="1600" b="0" dirty="0"/>
              <a:t>. </a:t>
            </a:r>
          </a:p>
          <a:p>
            <a:endParaRPr lang="ko-KR" altLang="en-US" sz="1600" b="0" dirty="0"/>
          </a:p>
          <a:p>
            <a:r>
              <a:rPr lang="ko-KR" altLang="en-US" sz="1600" b="0" dirty="0" err="1"/>
              <a:t>딥페이크</a:t>
            </a:r>
            <a:r>
              <a:rPr lang="ko-KR" altLang="en-US" sz="1600" b="0" dirty="0"/>
              <a:t> 불법 영상물의 유형은 다음과 같이 세 가지로 나눌 수 있다</a:t>
            </a:r>
            <a:r>
              <a:rPr lang="en-US" altLang="ko-KR" sz="1600" b="0" dirty="0"/>
              <a:t>.</a:t>
            </a:r>
          </a:p>
          <a:p>
            <a:pPr marL="730250" lvl="1" indent="-457200">
              <a:buFont typeface="+mj-lt"/>
              <a:buAutoNum type="arabicPeriod"/>
            </a:pPr>
            <a:r>
              <a:rPr lang="ko-KR" altLang="en-US" sz="1400" dirty="0" err="1"/>
              <a:t>포르노그래피</a:t>
            </a:r>
            <a:r>
              <a:rPr lang="ko-KR" altLang="en-US" sz="1400" b="0" dirty="0" err="1"/>
              <a:t>에</a:t>
            </a:r>
            <a:r>
              <a:rPr lang="ko-KR" altLang="en-US" sz="1400" b="0" dirty="0"/>
              <a:t> 관한 것으로 기존의 </a:t>
            </a:r>
            <a:r>
              <a:rPr lang="ko-KR" altLang="en-US" sz="1400" b="0" dirty="0" err="1"/>
              <a:t>포르노그래피에</a:t>
            </a:r>
            <a:r>
              <a:rPr lang="ko-KR" altLang="en-US" sz="1400" b="0" dirty="0"/>
              <a:t> 연예인과 저명인사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지인 등의 얼굴을 덧씌우는 합성 영상물이다</a:t>
            </a:r>
            <a:r>
              <a:rPr lang="en-US" altLang="ko-KR" sz="1400" b="0" dirty="0"/>
              <a:t>.</a:t>
            </a:r>
            <a:br>
              <a:rPr lang="en-US" altLang="ko-KR" sz="1400" b="0" dirty="0"/>
            </a:br>
            <a:endParaRPr lang="en-US" altLang="ko-KR" sz="1400" b="0" dirty="0"/>
          </a:p>
          <a:p>
            <a:pPr marL="730250" lvl="1" indent="-457200">
              <a:buFont typeface="+mj-lt"/>
              <a:buAutoNum type="arabicPeriod"/>
            </a:pPr>
            <a:r>
              <a:rPr lang="ko-KR" altLang="en-US" sz="1400" dirty="0"/>
              <a:t>정치적 발언</a:t>
            </a:r>
            <a:r>
              <a:rPr lang="ko-KR" altLang="en-US" sz="1400" b="0" dirty="0"/>
              <a:t>에 관한 것으로 정치적 발언을 이야기하는 기존의 동영상에 저명 정치가나 저명 경제인의 얼굴을 덧씌운 영상물이다</a:t>
            </a:r>
            <a:r>
              <a:rPr lang="en-US" altLang="ko-KR" sz="1400" b="0" dirty="0"/>
              <a:t>.</a:t>
            </a:r>
            <a:br>
              <a:rPr lang="en-US" altLang="ko-KR" sz="1400" b="0" dirty="0"/>
            </a:br>
            <a:endParaRPr lang="en-US" altLang="ko-KR" sz="1400" b="0" dirty="0"/>
          </a:p>
          <a:p>
            <a:pPr marL="730250" lvl="1" indent="-457200">
              <a:buFont typeface="+mj-lt"/>
              <a:buAutoNum type="arabicPeriod"/>
            </a:pPr>
            <a:r>
              <a:rPr lang="ko-KR" altLang="en-US" sz="1400" b="0" dirty="0"/>
              <a:t>위의 두 가지 유형 외의 것으로 영화나 광고 등 일반적으로 사용되고 있는 </a:t>
            </a:r>
            <a:r>
              <a:rPr lang="ko-KR" altLang="en-US" sz="1400" b="0" dirty="0" err="1"/>
              <a:t>딥페이크</a:t>
            </a:r>
            <a:r>
              <a:rPr lang="ko-KR" altLang="en-US" sz="1400" b="0" dirty="0"/>
              <a:t> 영상물로서 기존의 동영상에 등장 인물만을 다른 인물로 바꿔 넣는 </a:t>
            </a:r>
            <a:r>
              <a:rPr lang="ko-KR" altLang="en-US" sz="1400" dirty="0"/>
              <a:t>패러디</a:t>
            </a:r>
            <a:r>
              <a:rPr lang="ko-KR" altLang="en-US" sz="1400" b="0" dirty="0"/>
              <a:t> 작품 등이 있다</a:t>
            </a:r>
            <a:r>
              <a:rPr lang="en-US" altLang="ko-KR" sz="1400" b="0" dirty="0"/>
              <a:t>. </a:t>
            </a:r>
            <a:endParaRPr lang="ko-KR" altLang="en-US" sz="1400" b="0" dirty="0"/>
          </a:p>
          <a:p>
            <a:pPr marL="93662" indent="0">
              <a:buNone/>
            </a:pPr>
            <a:r>
              <a:rPr lang="en-US" altLang="ko-KR" sz="1600" b="0" dirty="0"/>
              <a:t/>
            </a:r>
            <a:br>
              <a:rPr lang="en-US" altLang="ko-KR" sz="1600" b="0" dirty="0"/>
            </a:br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DDFB34-C105-1F18-03DD-A9E32BCA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58" y="5434228"/>
            <a:ext cx="1417341" cy="137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2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사이버 보안 전문 민간기업인 네덜란드의 </a:t>
            </a:r>
            <a:r>
              <a:rPr lang="ko-KR" altLang="en-US" sz="1600" dirty="0" err="1">
                <a:solidFill>
                  <a:schemeClr val="accent1"/>
                </a:solidFill>
              </a:rPr>
              <a:t>딥트레이스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en" altLang="ko-Kore-KR" sz="1600" baseline="30000" dirty="0" err="1">
                <a:solidFill>
                  <a:schemeClr val="accent1"/>
                </a:solidFill>
              </a:rPr>
              <a:t>Deeptrace</a:t>
            </a:r>
            <a:r>
              <a:rPr lang="en" altLang="ko-Kore-KR" sz="1600" b="0" dirty="0"/>
              <a:t> </a:t>
            </a:r>
            <a:r>
              <a:rPr lang="ko-KR" altLang="en-US" sz="1600" b="0" dirty="0"/>
              <a:t>에서 발표된 자료인 </a:t>
            </a:r>
            <a:r>
              <a:rPr lang="ko-KR" altLang="en-US" sz="1600" dirty="0" err="1">
                <a:solidFill>
                  <a:schemeClr val="accent1"/>
                </a:solidFill>
              </a:rPr>
              <a:t>딥페이크</a:t>
            </a:r>
            <a:r>
              <a:rPr lang="ko-KR" altLang="en-US" sz="1600" dirty="0">
                <a:solidFill>
                  <a:schemeClr val="accent1"/>
                </a:solidFill>
              </a:rPr>
              <a:t> 현황 </a:t>
            </a:r>
            <a:r>
              <a:rPr lang="en-US" altLang="ko-KR" sz="1600" dirty="0">
                <a:solidFill>
                  <a:schemeClr val="accent1"/>
                </a:solidFill>
              </a:rPr>
              <a:t>2019</a:t>
            </a:r>
            <a:r>
              <a:rPr lang="en-US" altLang="ko-KR" sz="1600" b="0" dirty="0"/>
              <a:t> </a:t>
            </a:r>
            <a:r>
              <a:rPr lang="en" altLang="ko-Kore-KR" sz="1600" baseline="30000" dirty="0">
                <a:solidFill>
                  <a:schemeClr val="accent1"/>
                </a:solidFill>
              </a:rPr>
              <a:t>The State of Deepfakes 2019 </a:t>
            </a:r>
            <a:r>
              <a:rPr lang="ko-KR" altLang="en-US" sz="1600" b="0" dirty="0"/>
              <a:t>에 따르면</a:t>
            </a:r>
            <a:r>
              <a:rPr lang="en-US" altLang="ko-KR" sz="1600" b="0" dirty="0"/>
              <a:t>, 2019</a:t>
            </a:r>
            <a:r>
              <a:rPr lang="ko-KR" altLang="en-US" sz="1600" b="0" dirty="0"/>
              <a:t>년을 기준으로 온라인상의 </a:t>
            </a:r>
            <a:r>
              <a:rPr lang="ko-KR" altLang="en-US" sz="1600" b="0" dirty="0" err="1"/>
              <a:t>딥페이크</a:t>
            </a:r>
            <a:r>
              <a:rPr lang="ko-KR" altLang="en-US" sz="1600" b="0" dirty="0"/>
              <a:t> 영상물은 </a:t>
            </a:r>
            <a:r>
              <a:rPr lang="en-US" altLang="ko-KR" sz="1600" b="0" dirty="0"/>
              <a:t>14,678</a:t>
            </a:r>
            <a:r>
              <a:rPr lang="ko-KR" altLang="en-US" sz="1600" b="0" dirty="0"/>
              <a:t>개이며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이는 </a:t>
            </a:r>
            <a:r>
              <a:rPr lang="en-US" altLang="ko-KR" sz="1600" b="0" dirty="0"/>
              <a:t>2018</a:t>
            </a:r>
            <a:r>
              <a:rPr lang="ko-KR" altLang="en-US" sz="1600" b="0" dirty="0"/>
              <a:t>년 </a:t>
            </a:r>
            <a:r>
              <a:rPr lang="en-US" altLang="ko-KR" sz="1600" b="0" dirty="0"/>
              <a:t>7,964</a:t>
            </a:r>
            <a:r>
              <a:rPr lang="ko-KR" altLang="en-US" sz="1600" b="0" dirty="0"/>
              <a:t>개였던 영상의 수의 약 </a:t>
            </a:r>
            <a:r>
              <a:rPr lang="en-US" altLang="ko-KR" sz="1600" b="0" dirty="0"/>
              <a:t>2</a:t>
            </a:r>
            <a:r>
              <a:rPr lang="ko-KR" altLang="en-US" sz="1600" b="0" dirty="0"/>
              <a:t>배에 이르는 것이라 할 수 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특히 현재 인터넷을 통해 공유 및 유포되고 있는 </a:t>
            </a:r>
            <a:r>
              <a:rPr lang="ko-KR" altLang="en-US" sz="1600" b="0" dirty="0" err="1"/>
              <a:t>딥페이크</a:t>
            </a:r>
            <a:r>
              <a:rPr lang="ko-KR" altLang="en-US" sz="1600" b="0" dirty="0"/>
              <a:t> 영상물의 </a:t>
            </a:r>
            <a:r>
              <a:rPr lang="en-US" altLang="ko-KR" sz="1600" b="0" dirty="0"/>
              <a:t>96%</a:t>
            </a:r>
            <a:r>
              <a:rPr lang="ko-KR" altLang="en-US" sz="1600" b="0" dirty="0"/>
              <a:t>는 포르노로 제작된 영상물이며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단 </a:t>
            </a:r>
            <a:r>
              <a:rPr lang="en-US" altLang="ko-KR" sz="1600" b="0" dirty="0"/>
              <a:t>4% </a:t>
            </a:r>
            <a:r>
              <a:rPr lang="ko-KR" altLang="en-US" sz="1600" b="0" dirty="0"/>
              <a:t>만이 포르노가 아닌 영상물이라고 하였다</a:t>
            </a:r>
            <a:r>
              <a:rPr lang="en-US" altLang="ko-KR" sz="1600" b="0" dirty="0"/>
              <a:t>. </a:t>
            </a:r>
          </a:p>
          <a:p>
            <a:endParaRPr lang="ko-KR" altLang="en-US" sz="1600" b="0" dirty="0"/>
          </a:p>
          <a:p>
            <a:r>
              <a:rPr lang="ko-KR" altLang="en-US" sz="1600" b="0" dirty="0"/>
              <a:t>여러 나라에서 </a:t>
            </a:r>
            <a:r>
              <a:rPr lang="ko-KR" altLang="en-US" sz="1600" b="0" dirty="0" err="1"/>
              <a:t>딥페이크</a:t>
            </a:r>
            <a:r>
              <a:rPr lang="ko-KR" altLang="en-US" sz="1600" b="0" dirty="0"/>
              <a:t> 기술에 의한 음란물의 배포를 규제하고자 노력하고 있으나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이러한 피해는 전 세계적으로 확산될 수밖에 없기 때문에 국가적 노력과 지침의 필요성이 제기되고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2E7034-D864-EF95-36D2-8F3861D9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628" y="5283675"/>
            <a:ext cx="1572871" cy="15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딥 페이크 현황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영상 산업에서 딥페이크를 활용하여 현실적 제약을 뛰어넘는 혁신적인 제작이 </a:t>
            </a:r>
            <a:r>
              <a:rPr lang="ko-KR" altLang="en-US" smtClean="0"/>
              <a:t>가능해졌음</a:t>
            </a:r>
            <a:endParaRPr lang="en-US" altLang="ko-KR" smtClean="0"/>
          </a:p>
          <a:p>
            <a:pPr lvl="1"/>
            <a:r>
              <a:rPr lang="en-US" altLang="ko-KR" smtClean="0"/>
              <a:t>AI </a:t>
            </a:r>
            <a:r>
              <a:rPr lang="ko-KR" altLang="en-US"/>
              <a:t>합성 콘텐츠를 만드는 신서시아</a:t>
            </a:r>
            <a:r>
              <a:rPr lang="en-US" altLang="ko-KR"/>
              <a:t>(Synthesia)</a:t>
            </a:r>
            <a:r>
              <a:rPr lang="ko-KR" altLang="en-US"/>
              <a:t>에서 딥페이크를 이용해 데이비드 베컴이 말라리아 퇴치 캠페인 동영상을 중국어</a:t>
            </a:r>
            <a:r>
              <a:rPr lang="en-US" altLang="ko-KR"/>
              <a:t>, </a:t>
            </a:r>
            <a:r>
              <a:rPr lang="ko-KR" altLang="en-US"/>
              <a:t>아랍어</a:t>
            </a:r>
            <a:r>
              <a:rPr lang="en-US" altLang="ko-KR"/>
              <a:t>, </a:t>
            </a:r>
            <a:r>
              <a:rPr lang="ko-KR" altLang="en-US"/>
              <a:t>힌디어</a:t>
            </a:r>
            <a:r>
              <a:rPr lang="en-US" altLang="ko-KR"/>
              <a:t>, </a:t>
            </a:r>
            <a:r>
              <a:rPr lang="ko-KR" altLang="en-US"/>
              <a:t>스와힐리어</a:t>
            </a:r>
            <a:r>
              <a:rPr lang="en-US" altLang="ko-KR"/>
              <a:t>, </a:t>
            </a:r>
            <a:r>
              <a:rPr lang="ko-KR" altLang="en-US"/>
              <a:t>요루바어 등 </a:t>
            </a:r>
            <a:r>
              <a:rPr lang="en-US" altLang="ko-KR"/>
              <a:t>9</a:t>
            </a:r>
            <a:r>
              <a:rPr lang="ko-KR" altLang="en-US"/>
              <a:t>개 언어로 자막 또는 더빙하여 </a:t>
            </a:r>
            <a:r>
              <a:rPr lang="ko-KR" altLang="en-US" smtClean="0"/>
              <a:t>제작함</a:t>
            </a:r>
            <a:endParaRPr lang="en-US" altLang="ko-KR"/>
          </a:p>
          <a:p>
            <a:pPr lvl="1"/>
            <a:r>
              <a:rPr lang="ko-KR" altLang="en-US" smtClean="0"/>
              <a:t>드라마에서 </a:t>
            </a:r>
            <a:r>
              <a:rPr lang="en-US" altLang="ko-KR"/>
              <a:t>Luke Skywalker </a:t>
            </a:r>
            <a:r>
              <a:rPr lang="ko-KR" altLang="en-US"/>
              <a:t>역을 연기한 </a:t>
            </a:r>
            <a:r>
              <a:rPr lang="en-US" altLang="ko-KR"/>
              <a:t>Mark Hamill</a:t>
            </a:r>
            <a:r>
              <a:rPr lang="ko-KR" altLang="en-US"/>
              <a:t>의 젊은 시절을 딥페이크를 활용하여 </a:t>
            </a:r>
            <a:r>
              <a:rPr lang="ko-KR" altLang="en-US" smtClean="0"/>
              <a:t>제작하였으며</a:t>
            </a:r>
            <a:endParaRPr lang="en-US" altLang="ko-KR" smtClean="0"/>
          </a:p>
          <a:p>
            <a:pPr lvl="1"/>
            <a:r>
              <a:rPr lang="en-US" altLang="ko-KR" smtClean="0"/>
              <a:t>SBS </a:t>
            </a:r>
            <a:r>
              <a:rPr lang="ko-KR" altLang="en-US"/>
              <a:t>예능프로그램에서 故 김광석씨의 목소리를 구현함</a:t>
            </a:r>
          </a:p>
        </p:txBody>
      </p:sp>
    </p:spTree>
    <p:extLst>
      <p:ext uri="{BB962C8B-B14F-4D97-AF65-F5344CB8AC3E}">
        <p14:creationId xmlns:p14="http://schemas.microsoft.com/office/powerpoint/2010/main" val="1718623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데이비드 베컴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</a:t>
            </a:r>
            <a:r>
              <a:rPr lang="en-US" altLang="ko-KR" smtClean="0">
                <a:hlinkClick r:id="rId2"/>
              </a:rPr>
              <a:t>www.youtube.com/watch?v=QiiSAvKJIHo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6" y="1482725"/>
            <a:ext cx="7741024" cy="44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4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디즈니 플러스의 </a:t>
            </a:r>
            <a:r>
              <a:rPr lang="en-US" altLang="ko-KR" smtClean="0"/>
              <a:t>Mark Hamill vs Young Mark Hamill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</a:t>
            </a:r>
            <a:r>
              <a:rPr lang="en-US" altLang="ko-KR" smtClean="0">
                <a:hlinkClick r:id="rId2"/>
              </a:rPr>
              <a:t>www.youtube.com/shorts/VnuaZ1iRqwY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484" y="1289715"/>
            <a:ext cx="4866499" cy="54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8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김광석 </a:t>
            </a:r>
            <a:r>
              <a:rPr lang="en-US" altLang="ko-KR" smtClean="0"/>
              <a:t>AI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</a:t>
            </a:r>
            <a:r>
              <a:rPr lang="en-US" altLang="ko-KR" smtClean="0">
                <a:hlinkClick r:id="rId2"/>
              </a:rPr>
              <a:t>www.youtube.com/watch?v=NxQSxM0OkkY</a:t>
            </a:r>
            <a:endParaRPr lang="en-US" altLang="ko-KR" smtClean="0"/>
          </a:p>
          <a:p>
            <a:pPr lvl="1"/>
            <a:r>
              <a:rPr lang="ko-KR" altLang="en-US" smtClean="0"/>
              <a:t>김법수의 </a:t>
            </a:r>
            <a:r>
              <a:rPr lang="en-US" altLang="ko-KR" smtClean="0"/>
              <a:t>“</a:t>
            </a:r>
            <a:r>
              <a:rPr lang="ko-KR" altLang="en-US" smtClean="0"/>
              <a:t>보고싶다</a:t>
            </a:r>
            <a:r>
              <a:rPr lang="en-US" altLang="ko-KR" smtClean="0"/>
              <a:t>”</a:t>
            </a:r>
            <a:r>
              <a:rPr lang="ko-KR" altLang="en-US" smtClean="0"/>
              <a:t>를 김광석의 목소리로 듣다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28" y="1989139"/>
            <a:ext cx="7441472" cy="445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생성형 인공지능과 딥페이크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빠른 기술 발전으로 누구나 쉽게 딥페이크 영상을 생성할 수 있게 되면서 전 세계적으로 큰 문제가 되고 있음 </a:t>
            </a:r>
            <a:endParaRPr lang="en-US" altLang="ko-KR" smtClean="0"/>
          </a:p>
          <a:p>
            <a:pPr lvl="1"/>
            <a:r>
              <a:rPr lang="ko-KR" altLang="en-US" smtClean="0"/>
              <a:t>구글과 </a:t>
            </a:r>
            <a:r>
              <a:rPr lang="ko-KR" altLang="en-US"/>
              <a:t>유튜브에서는 딥페이크 탐지 기술을 개발하며 불법 딥페이크를 추적 및 식별하고 있음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크리에이터가 </a:t>
            </a:r>
            <a:r>
              <a:rPr lang="en-US" altLang="ko-KR"/>
              <a:t>AI</a:t>
            </a:r>
            <a:r>
              <a:rPr lang="ko-KR" altLang="en-US"/>
              <a:t>를 활용했을 경우 해당 사실의 표기를 </a:t>
            </a:r>
            <a:r>
              <a:rPr lang="ko-KR" altLang="en-US" smtClean="0"/>
              <a:t>요구함</a:t>
            </a:r>
            <a:endParaRPr lang="en-US" altLang="ko-KR" smtClean="0"/>
          </a:p>
          <a:p>
            <a:pPr lvl="2"/>
            <a:r>
              <a:rPr lang="ko-KR" altLang="en-US" smtClean="0"/>
              <a:t>구글은 </a:t>
            </a:r>
            <a:r>
              <a:rPr lang="en-US" altLang="ko-KR"/>
              <a:t>´24</a:t>
            </a:r>
            <a:r>
              <a:rPr lang="ko-KR" altLang="en-US"/>
              <a:t>년 </a:t>
            </a:r>
            <a:r>
              <a:rPr lang="en-US" altLang="ko-KR"/>
              <a:t>5</a:t>
            </a:r>
            <a:r>
              <a:rPr lang="ko-KR" altLang="en-US"/>
              <a:t>월 </a:t>
            </a:r>
            <a:r>
              <a:rPr lang="en-US" altLang="ko-KR"/>
              <a:t>30</a:t>
            </a:r>
            <a:r>
              <a:rPr lang="ko-KR" altLang="en-US"/>
              <a:t>일부터 딥페이크를 활용하여 음란물 등을 변경</a:t>
            </a:r>
            <a:r>
              <a:rPr lang="en-US" altLang="ko-KR"/>
              <a:t>/</a:t>
            </a:r>
            <a:r>
              <a:rPr lang="ko-KR" altLang="en-US"/>
              <a:t>생성하는 서비스의 광고 </a:t>
            </a:r>
            <a:r>
              <a:rPr lang="ko-KR" altLang="en-US" smtClean="0"/>
              <a:t>금지</a:t>
            </a:r>
            <a:endParaRPr lang="en-US" altLang="ko-KR" smtClean="0"/>
          </a:p>
          <a:p>
            <a:pPr lvl="2"/>
            <a:r>
              <a:rPr lang="ko-KR" altLang="en-US" smtClean="0"/>
              <a:t>유튜브는 </a:t>
            </a:r>
            <a:r>
              <a:rPr lang="en-US" altLang="ko-KR"/>
              <a:t>´24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월부터 크리에이이터에게 영상 업로드 시 </a:t>
            </a:r>
            <a:r>
              <a:rPr lang="en-US" altLang="ko-KR"/>
              <a:t>AI </a:t>
            </a:r>
            <a:r>
              <a:rPr lang="ko-KR" altLang="en-US"/>
              <a:t>사용 여부 표시 </a:t>
            </a:r>
            <a:r>
              <a:rPr lang="ko-KR" altLang="en-US" smtClean="0"/>
              <a:t>의무화</a:t>
            </a:r>
            <a:endParaRPr lang="en-US" altLang="ko-KR" smtClean="0"/>
          </a:p>
          <a:p>
            <a:r>
              <a:rPr lang="en-US" altLang="ko-KR" smtClean="0"/>
              <a:t>EU</a:t>
            </a:r>
            <a:r>
              <a:rPr lang="ko-KR" altLang="en-US"/>
              <a:t>는 세계 최초로 </a:t>
            </a:r>
            <a:r>
              <a:rPr lang="en-US" altLang="ko-KR"/>
              <a:t>AI</a:t>
            </a:r>
            <a:r>
              <a:rPr lang="ko-KR" altLang="en-US"/>
              <a:t>를 포괄적으로 규제하는 「</a:t>
            </a:r>
            <a:r>
              <a:rPr lang="en-US" altLang="ko-KR"/>
              <a:t>AI</a:t>
            </a:r>
            <a:r>
              <a:rPr lang="ko-KR" altLang="en-US"/>
              <a:t>법」을 </a:t>
            </a:r>
            <a:r>
              <a:rPr lang="ko-KR" altLang="en-US" smtClean="0"/>
              <a:t>제정</a:t>
            </a:r>
            <a:endParaRPr lang="en-US" altLang="ko-KR" smtClean="0"/>
          </a:p>
          <a:p>
            <a:pPr lvl="1"/>
            <a:r>
              <a:rPr lang="ko-KR" altLang="en-US" smtClean="0"/>
              <a:t>미국의 </a:t>
            </a:r>
            <a:r>
              <a:rPr lang="ko-KR" altLang="en-US"/>
              <a:t>州 정부들은 선거 등과 관련한 별도의 딥페이크 법령을 </a:t>
            </a:r>
            <a:r>
              <a:rPr lang="ko-KR" altLang="en-US" smtClean="0"/>
              <a:t>제정</a:t>
            </a:r>
            <a:endParaRPr lang="en-US" altLang="ko-KR" smtClean="0"/>
          </a:p>
          <a:p>
            <a:pPr lvl="1"/>
            <a:r>
              <a:rPr lang="en-US" altLang="ko-KR" smtClean="0"/>
              <a:t>EU</a:t>
            </a:r>
            <a:r>
              <a:rPr lang="ko-KR" altLang="en-US"/>
              <a:t>는 딥페이크 관련하여 </a:t>
            </a:r>
            <a:r>
              <a:rPr lang="en-US" altLang="ko-KR"/>
              <a:t>AI </a:t>
            </a:r>
            <a:r>
              <a:rPr lang="ko-KR" altLang="en-US"/>
              <a:t>시스템의 공급자</a:t>
            </a:r>
            <a:r>
              <a:rPr lang="en-US" altLang="ko-KR"/>
              <a:t>(provider)</a:t>
            </a:r>
            <a:r>
              <a:rPr lang="ko-KR" altLang="en-US"/>
              <a:t>와 사용자</a:t>
            </a:r>
            <a:r>
              <a:rPr lang="en-US" altLang="ko-KR"/>
              <a:t>(deployer)</a:t>
            </a:r>
            <a:r>
              <a:rPr lang="ko-KR" altLang="en-US"/>
              <a:t>에게 투명성 의무 </a:t>
            </a:r>
            <a:r>
              <a:rPr lang="ko-KR" altLang="en-US" smtClean="0"/>
              <a:t>부과</a:t>
            </a:r>
            <a:endParaRPr lang="en-US" altLang="ko-KR" smtClean="0"/>
          </a:p>
          <a:p>
            <a:pPr lvl="1"/>
            <a:r>
              <a:rPr lang="ko-KR" altLang="en-US" smtClean="0"/>
              <a:t>미국 </a:t>
            </a:r>
            <a:r>
              <a:rPr lang="ko-KR" altLang="en-US"/>
              <a:t>캘리포니아 주는 선거 </a:t>
            </a:r>
            <a:r>
              <a:rPr lang="en-US" altLang="ko-KR"/>
              <a:t>60</a:t>
            </a:r>
            <a:r>
              <a:rPr lang="ko-KR" altLang="en-US"/>
              <a:t>일 전부터 후보자에 대해 기만적인 음성</a:t>
            </a:r>
            <a:r>
              <a:rPr lang="en-US" altLang="ko-KR"/>
              <a:t>/</a:t>
            </a:r>
            <a:r>
              <a:rPr lang="ko-KR" altLang="en-US"/>
              <a:t>영상 배포 금지</a:t>
            </a:r>
          </a:p>
        </p:txBody>
      </p:sp>
    </p:spTree>
    <p:extLst>
      <p:ext uri="{BB962C8B-B14F-4D97-AF65-F5344CB8AC3E}">
        <p14:creationId xmlns:p14="http://schemas.microsoft.com/office/powerpoint/2010/main" val="2014190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국내 딥페이크 </a:t>
            </a:r>
            <a:r>
              <a:rPr lang="ko-KR" altLang="en-US"/>
              <a:t>피해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딥페이크로 인한 피해가 증가함에 따라 「성폭력범죄의처벌 등에 관한 특례법」에 처벌 규정을 신설하였으며</a:t>
            </a:r>
            <a:r>
              <a:rPr lang="en-US" altLang="ko-KR"/>
              <a:t>, </a:t>
            </a:r>
            <a:r>
              <a:rPr lang="ko-KR" altLang="en-US"/>
              <a:t>「공직선거법」을 개정하여 딥페이크 영상을 활용한 선거운동을 </a:t>
            </a:r>
            <a:r>
              <a:rPr lang="ko-KR" altLang="en-US" smtClean="0"/>
              <a:t>금지함</a:t>
            </a:r>
            <a:endParaRPr lang="en-US" altLang="ko-KR" smtClean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1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안전한 인공지능 연구 개발에 대한 국가적 노력과 지침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sz="1600" b="0" dirty="0"/>
              <a:t>2019</a:t>
            </a:r>
            <a:r>
              <a:rPr lang="ko-KR" altLang="en-US" sz="1600" b="0" dirty="0"/>
              <a:t>년 </a:t>
            </a:r>
            <a:r>
              <a:rPr lang="en-US" altLang="ko-KR" sz="1600" b="0" dirty="0"/>
              <a:t>5</a:t>
            </a:r>
            <a:r>
              <a:rPr lang="ko-KR" altLang="en-US" sz="1600" b="0" dirty="0"/>
              <a:t>월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세계적인 국제기구 중의 하나인 경제협력개발기구</a:t>
            </a:r>
            <a:r>
              <a:rPr lang="en-US" altLang="ko-KR" sz="1600" b="0" dirty="0"/>
              <a:t>(</a:t>
            </a:r>
            <a:r>
              <a:rPr lang="en" altLang="ko-Kore-KR" sz="1600" b="0" dirty="0"/>
              <a:t>OECD)</a:t>
            </a:r>
            <a:r>
              <a:rPr lang="ko-KR" altLang="en-US" sz="1600" b="0" dirty="0"/>
              <a:t>의 </a:t>
            </a:r>
            <a:r>
              <a:rPr lang="en-US" altLang="ko-KR" sz="1600" b="0" dirty="0"/>
              <a:t>42</a:t>
            </a:r>
            <a:r>
              <a:rPr lang="ko-KR" altLang="en-US" sz="1600" b="0" dirty="0"/>
              <a:t>개 국가는 인공지능 시스템을 안전하고 공정하며 신뢰할 수 있는 방식으로 설계하고자 하는 취지로 다음과 같은 </a:t>
            </a:r>
            <a:r>
              <a:rPr lang="en" altLang="ko-Kore-KR" sz="1600" b="0" dirty="0"/>
              <a:t>OECD </a:t>
            </a:r>
            <a:r>
              <a:rPr lang="ko-KR" altLang="en-US" sz="1600" b="0" dirty="0"/>
              <a:t>원칙에 서명하였다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이 원칙은 </a:t>
            </a:r>
            <a:r>
              <a:rPr lang="en" altLang="ko-Kore-KR" sz="1600" b="0" dirty="0"/>
              <a:t>OECD</a:t>
            </a:r>
            <a:r>
              <a:rPr lang="ko-KR" altLang="en-US" sz="1600" b="0" dirty="0"/>
              <a:t>에 소속된 국가들의 인공지능 연구에 대한 국제적인 지침으로 평가되고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B4EE88-15B4-82CF-78E2-A241840C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61" y="2626821"/>
            <a:ext cx="5688009" cy="41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07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안전한 인공지능 연구 개발에 대한 국가적 노력과 지침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유럽연합</a:t>
            </a:r>
            <a:r>
              <a:rPr lang="en-US" altLang="ko-KR" sz="1600" b="0" dirty="0"/>
              <a:t>(</a:t>
            </a:r>
            <a:r>
              <a:rPr lang="en" altLang="ko-Kore-KR" sz="1600" b="0" dirty="0"/>
              <a:t>EU) </a:t>
            </a:r>
            <a:r>
              <a:rPr lang="ko-KR" altLang="en-US" sz="1600" b="0" dirty="0"/>
              <a:t>역시 </a:t>
            </a:r>
            <a:r>
              <a:rPr lang="en-US" altLang="ko-KR" sz="1600" b="0" dirty="0"/>
              <a:t>2019</a:t>
            </a:r>
            <a:r>
              <a:rPr lang="ko-KR" altLang="en-US" sz="1600" b="0" dirty="0"/>
              <a:t>년 ‘신뢰할 수 있는 </a:t>
            </a:r>
            <a:r>
              <a:rPr lang="en" altLang="ko-Kore-KR" sz="1600" b="0" dirty="0"/>
              <a:t>AI</a:t>
            </a:r>
            <a:r>
              <a:rPr lang="ko-KR" altLang="en-US" sz="1600" b="0" dirty="0" err="1"/>
              <a:t>를</a:t>
            </a:r>
            <a:r>
              <a:rPr lang="ko-KR" altLang="en-US" sz="1600" b="0" dirty="0"/>
              <a:t> 위한 윤리 지침</a:t>
            </a:r>
            <a:r>
              <a:rPr lang="en-US" altLang="ko-KR" sz="1600" b="0" dirty="0"/>
              <a:t>(</a:t>
            </a:r>
            <a:r>
              <a:rPr lang="en" altLang="ko-Kore-KR" sz="1600" b="0" dirty="0"/>
              <a:t>Ethics Guidelines for Trustworthy AI)’</a:t>
            </a:r>
            <a:r>
              <a:rPr lang="ko-KR" altLang="en-US" sz="1600" b="0" dirty="0"/>
              <a:t>을 발표하였다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이 지침에서는 신뢰할 수 있는 인공지능을 위해 ① 모든 관련 법률과 규정 준수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② 윤리적 원칙과 가치 준수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③ 기술적</a:t>
            </a:r>
            <a:r>
              <a:rPr lang="en-US" altLang="ko-KR" sz="1600" b="0" dirty="0"/>
              <a:t>/</a:t>
            </a:r>
            <a:r>
              <a:rPr lang="ko-KR" altLang="en-US" sz="1600" b="0" dirty="0"/>
              <a:t>사회적 측면에서 강건성 확보를 강조하였다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DD7FF-1E88-FFB1-2982-19AB1BFA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19" y="3049411"/>
            <a:ext cx="6240962" cy="268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0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</a:t>
            </a:r>
            <a:r>
              <a:rPr lang="ko-KR" altLang="en-US" dirty="0"/>
              <a:t> 범죄를 예방하는 인공지능 시스템 그리고 편향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톰 크루즈 주연의 영화로 </a:t>
            </a:r>
            <a:r>
              <a:rPr lang="en-US" altLang="ko-KR" sz="1600" b="0" dirty="0"/>
              <a:t>2002</a:t>
            </a:r>
            <a:r>
              <a:rPr lang="ko-KR" altLang="en-US" sz="1600" b="0" dirty="0"/>
              <a:t>년에 개봉된 </a:t>
            </a:r>
            <a:r>
              <a:rPr lang="ko-KR" altLang="en-US" sz="1600" dirty="0" err="1">
                <a:solidFill>
                  <a:srgbClr val="0077A3"/>
                </a:solidFill>
              </a:rPr>
              <a:t>마이너리티</a:t>
            </a:r>
            <a:r>
              <a:rPr lang="ko-KR" altLang="en-US" sz="1600" dirty="0">
                <a:solidFill>
                  <a:srgbClr val="0077A3"/>
                </a:solidFill>
              </a:rPr>
              <a:t> 리포트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Minority Report</a:t>
            </a:r>
            <a:r>
              <a:rPr lang="en" altLang="ko-Kore-KR" sz="1600" b="0" baseline="30000" dirty="0"/>
              <a:t> </a:t>
            </a:r>
            <a:r>
              <a:rPr lang="ko-KR" altLang="en-US" sz="1600" b="0" dirty="0"/>
              <a:t>의 배경이 되는 곳은 </a:t>
            </a:r>
            <a:r>
              <a:rPr lang="en-US" altLang="ko-KR" sz="1600" b="0" dirty="0"/>
              <a:t>2054</a:t>
            </a:r>
            <a:r>
              <a:rPr lang="ko-KR" altLang="en-US" sz="1600" b="0" dirty="0"/>
              <a:t>년의 워싱턴이다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이 도시는 범죄가 일어나기 전에 범죄를 예측하여 범죄자를 처벌하는 최첨단 치안 시스템인 </a:t>
            </a:r>
            <a:r>
              <a:rPr lang="ko-KR" altLang="en-US" sz="1600" dirty="0" err="1">
                <a:solidFill>
                  <a:srgbClr val="0077A3"/>
                </a:solidFill>
              </a:rPr>
              <a:t>프리크라임</a:t>
            </a:r>
            <a:r>
              <a:rPr lang="ko-KR" altLang="en-US" sz="1600" dirty="0">
                <a:solidFill>
                  <a:srgbClr val="0077A3"/>
                </a:solidFill>
              </a:rPr>
              <a:t>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Precrime</a:t>
            </a:r>
            <a:r>
              <a:rPr lang="en" altLang="ko-Kore-KR" sz="1600" b="0" dirty="0"/>
              <a:t> </a:t>
            </a:r>
            <a:r>
              <a:rPr lang="ko-KR" altLang="en-US" sz="1600" b="0" dirty="0"/>
              <a:t>을 운영하고 있는데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 시스템과 관련된 주인공의 갈등과 위기가 영화에서 흥미진진하게 펼쳐지고 있다</a:t>
            </a:r>
            <a:r>
              <a:rPr lang="en-US" altLang="ko-KR" sz="1600" b="0"/>
              <a:t>. </a:t>
            </a:r>
            <a:endParaRPr lang="en-US" altLang="ko-KR" sz="1600" b="0" dirty="0"/>
          </a:p>
          <a:p>
            <a:r>
              <a:rPr lang="ko-KR" altLang="en-US" sz="1600" b="0" dirty="0"/>
              <a:t>영화 속에서나 존재할 것만 같은 이러한 치안 시스템은 현재 </a:t>
            </a:r>
            <a:r>
              <a:rPr lang="ko-KR" altLang="en-US" sz="1600" dirty="0">
                <a:solidFill>
                  <a:srgbClr val="0077A3"/>
                </a:solidFill>
              </a:rPr>
              <a:t>예측적 경찰활동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predictive policing </a:t>
            </a:r>
            <a:r>
              <a:rPr lang="ko-KR" altLang="en-US" sz="1600" b="0" dirty="0"/>
              <a:t>이라는 이름으로 여러 나라에서 활발하게 연구되거나 운영되고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CB4282-36F4-7FCD-0B80-4840840A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72" y="3367185"/>
            <a:ext cx="2204327" cy="34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11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03</a:t>
            </a:r>
            <a:r>
              <a:rPr lang="ko-KR" altLang="en-US" dirty="0"/>
              <a:t> 안전한 인공지능 연구 개발에 대한 국가적 노력과 지침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개별 기업들 역시 인공지능 개발을 위한 윤리 지침을 제정하고 있으며 다음은 주요 사례이다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r>
              <a:rPr lang="ko-KR" altLang="en-US" sz="1600" b="0" dirty="0"/>
              <a:t>카카오의 알고리즘 윤리헌장은 ① 알고리즘의 기본 원칙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② 차별에 대한 경계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③ 학습 데이터 운 영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④ 알고리즘 독립성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⑤ 알고리즘에 대한 설명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⑥ 기술의 포용성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⑦ 아동과 청소년에 대한 보 호를 주요한 내용으로 담고 있다</a:t>
            </a:r>
            <a:r>
              <a:rPr lang="en-US" altLang="ko-KR" sz="1600" b="0" dirty="0"/>
              <a:t>. </a:t>
            </a:r>
          </a:p>
          <a:p>
            <a:endParaRPr lang="ko-KR" altLang="en-US" sz="1600" b="0" dirty="0"/>
          </a:p>
          <a:p>
            <a:r>
              <a:rPr lang="ko-KR" altLang="en-US" sz="1600" b="0" dirty="0"/>
              <a:t>마이크로소프트의 인공지능 윤리 디자인 가이드는 인공지능 기술에 대해 ‘인간 독창성 </a:t>
            </a:r>
            <a:r>
              <a:rPr lang="ko-KR" altLang="en-US" sz="1600" b="0" dirty="0" err="1"/>
              <a:t>증대’와</a:t>
            </a:r>
            <a:r>
              <a:rPr lang="ko-KR" altLang="en-US" sz="1600" b="0" dirty="0"/>
              <a:t> </a:t>
            </a:r>
            <a:r>
              <a:rPr lang="ko-KR" altLang="en-US" sz="1600" b="0"/>
              <a:t>‘</a:t>
            </a:r>
            <a:r>
              <a:rPr lang="ko-KR" altLang="en-US" sz="1600" b="0" smtClean="0"/>
              <a:t>사회에 </a:t>
            </a:r>
            <a:r>
              <a:rPr lang="ko-KR" altLang="en-US" sz="1600" b="0" dirty="0"/>
              <a:t>도움이 되는 </a:t>
            </a:r>
            <a:r>
              <a:rPr lang="ko-KR" altLang="en-US" sz="1600" b="0" dirty="0" err="1"/>
              <a:t>방향’으로</a:t>
            </a:r>
            <a:r>
              <a:rPr lang="ko-KR" altLang="en-US" sz="1600" b="0" dirty="0"/>
              <a:t> 발전시켜야 한다는 방향성을 제시하였다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3B6D03-89D6-A1BC-6A9B-ADC917A60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64" y="1376257"/>
            <a:ext cx="8519467" cy="11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6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범용 인공지능의 위험성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범용 인공지능이란</a:t>
            </a:r>
            <a:r>
              <a:rPr lang="en-US" altLang="ko-KR" dirty="0"/>
              <a:t>? </a:t>
            </a:r>
            <a:endParaRPr lang="ko-KR" altLang="en-US" dirty="0"/>
          </a:p>
          <a:p>
            <a:pPr lvl="1"/>
            <a:r>
              <a:rPr lang="ko-KR" altLang="en-US" dirty="0"/>
              <a:t>우리가 아는 인간의 지능과 현재 인공지능이 가지는 지능의 가장 큰 차이는 </a:t>
            </a:r>
            <a:r>
              <a:rPr lang="ko-KR" altLang="en-US" b="1" dirty="0">
                <a:solidFill>
                  <a:srgbClr val="0077A3"/>
                </a:solidFill>
              </a:rPr>
              <a:t>범용성</a:t>
            </a:r>
            <a:r>
              <a:rPr lang="ko-KR" altLang="en-US" dirty="0"/>
              <a:t>에 있다고 할 수 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sz="1600" b="0" dirty="0"/>
              <a:t>인간이나 개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고양이 등의 생명체가 가지는 지능을 </a:t>
            </a:r>
            <a:r>
              <a:rPr lang="ko-KR" altLang="en-US" sz="1600" dirty="0">
                <a:solidFill>
                  <a:srgbClr val="0077A3"/>
                </a:solidFill>
              </a:rPr>
              <a:t>범용 인공지능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Artificial General </a:t>
            </a:r>
            <a:r>
              <a:rPr lang="en" altLang="ko-Kore-KR" sz="1600" baseline="30000" dirty="0" err="1">
                <a:solidFill>
                  <a:srgbClr val="0077A3"/>
                </a:solidFill>
              </a:rPr>
              <a:t>Intelligence:AGI</a:t>
            </a:r>
            <a:r>
              <a:rPr lang="en" altLang="ko-Kore-KR" sz="1600" b="0" dirty="0"/>
              <a:t> </a:t>
            </a:r>
            <a:r>
              <a:rPr lang="ko-KR" altLang="en-US" sz="1600" b="0" dirty="0"/>
              <a:t>이라고 하며 한 분야에 특화된 컴퓨터의 </a:t>
            </a:r>
            <a:r>
              <a:rPr lang="ko-KR" altLang="en-US" sz="1600" dirty="0">
                <a:solidFill>
                  <a:srgbClr val="0077A3"/>
                </a:solidFill>
              </a:rPr>
              <a:t>인공지능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Artificial </a:t>
            </a:r>
            <a:r>
              <a:rPr lang="en" altLang="ko-Kore-KR" sz="1600" baseline="30000" dirty="0" err="1">
                <a:solidFill>
                  <a:srgbClr val="0077A3"/>
                </a:solidFill>
              </a:rPr>
              <a:t>Intelligence:AI</a:t>
            </a:r>
            <a:r>
              <a:rPr lang="en" altLang="ko-Kore-KR" sz="1600" b="0" baseline="30000" dirty="0"/>
              <a:t> </a:t>
            </a:r>
            <a:r>
              <a:rPr lang="ko-KR" altLang="en-US" sz="1600" b="0" dirty="0"/>
              <a:t>과 구분하는 것이 일반적이다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생명체와 같이 다양한 환경에서 </a:t>
            </a:r>
            <a:r>
              <a:rPr lang="ko-KR" altLang="en-US" sz="1600" dirty="0"/>
              <a:t>생존을 위해 적절한 행동을 종합적으로 판단하고 자율적으로 주변 환경과 상호 작용</a:t>
            </a:r>
            <a:r>
              <a:rPr lang="ko-KR" altLang="en-US" sz="1600" b="0" dirty="0"/>
              <a:t>하는 단계에 이르지는 못하고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9FE38B-6618-7710-F364-44E85F10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61" y="4815195"/>
            <a:ext cx="2056838" cy="19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5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범용 인공지능의 위험성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터미네이터는 인간처럼 생각하고 인간처럼 행동하는데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이것이 바로 범용 인공지능이다</a:t>
            </a:r>
            <a:r>
              <a:rPr lang="en-US" altLang="ko-KR" sz="1600" b="0" dirty="0"/>
              <a:t>. </a:t>
            </a:r>
          </a:p>
          <a:p>
            <a:endParaRPr lang="ko-KR" altLang="en-US" sz="1600" b="0" dirty="0"/>
          </a:p>
          <a:p>
            <a:r>
              <a:rPr lang="ko-KR" altLang="en-US" sz="1600" b="0" dirty="0"/>
              <a:t>좁은 인공지능 혹은 약한 인공지능은 다음과 같은 특징을 가지는 것으로 </a:t>
            </a:r>
            <a:r>
              <a:rPr lang="ko-KR" altLang="en-US" sz="1600" b="0" dirty="0" err="1"/>
              <a:t>가트너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보스턴 컨설팅에서 정의하고 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r>
              <a:rPr lang="ko-KR" altLang="en-US" sz="1600" dirty="0">
                <a:solidFill>
                  <a:srgbClr val="0077A3"/>
                </a:solidFill>
              </a:rPr>
              <a:t>강한 인공지능</a:t>
            </a:r>
            <a:r>
              <a:rPr lang="ko-KR" altLang="en-US" sz="1600" b="0" dirty="0"/>
              <a:t> 혹은 일반 인공지능에 대한 일반적인 요건은 크게 나누어 </a:t>
            </a:r>
            <a:r>
              <a:rPr lang="en-US" altLang="ko-KR" sz="1600" b="0" dirty="0"/>
              <a:t>3</a:t>
            </a:r>
            <a:r>
              <a:rPr lang="ko-KR" altLang="en-US" sz="1600" b="0" dirty="0"/>
              <a:t>가지로 분류할 수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22C216-22E6-FBDE-91D6-3C007B99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96" y="2331183"/>
            <a:ext cx="7210004" cy="1277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7137B4-1D41-5565-7F70-27457F4A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1" y="4554343"/>
            <a:ext cx="7377217" cy="12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1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범용 인공지능의 위험성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현재의 인공지능은 인간보다 바둑을 잘 두며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알파고</a:t>
            </a:r>
            <a:r>
              <a:rPr lang="en-US" altLang="ko-KR" sz="1600" b="0" dirty="0"/>
              <a:t>), </a:t>
            </a:r>
            <a:r>
              <a:rPr lang="ko-KR" altLang="en-US" sz="1600" b="0" dirty="0"/>
              <a:t>스타크래프트 게임도 잘 한다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알파스타</a:t>
            </a:r>
            <a:r>
              <a:rPr lang="en-US" altLang="ko-KR" sz="1600" b="0" dirty="0"/>
              <a:t>), </a:t>
            </a:r>
            <a:r>
              <a:rPr lang="ko-KR" altLang="en-US" sz="1600" b="0" dirty="0"/>
              <a:t>또 한 보통 사람보다 외국어 번역을 잘하며</a:t>
            </a:r>
            <a:r>
              <a:rPr lang="en-US" altLang="ko-KR" sz="1600" b="0" dirty="0"/>
              <a:t>(</a:t>
            </a:r>
            <a:r>
              <a:rPr lang="ko-KR" altLang="en-US" sz="1600" b="0" dirty="0" err="1"/>
              <a:t>파파고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구글 번역기</a:t>
            </a:r>
            <a:r>
              <a:rPr lang="en-US" altLang="ko-KR" sz="1600" b="0" dirty="0"/>
              <a:t>), </a:t>
            </a:r>
            <a:r>
              <a:rPr lang="ko-KR" altLang="en-US" sz="1600" b="0" dirty="0"/>
              <a:t>그림도 잘 그리고</a:t>
            </a:r>
            <a:r>
              <a:rPr lang="en-US" altLang="ko-KR" sz="1600" b="0" dirty="0"/>
              <a:t>(</a:t>
            </a:r>
            <a:r>
              <a:rPr lang="ko-KR" altLang="en-US" sz="1600" b="0" dirty="0" err="1"/>
              <a:t>딥드림</a:t>
            </a:r>
            <a:r>
              <a:rPr lang="en-US" altLang="ko-KR" sz="1600" b="0" dirty="0"/>
              <a:t>), </a:t>
            </a:r>
            <a:r>
              <a:rPr lang="ko-KR" altLang="en-US" sz="1600" b="0" dirty="0"/>
              <a:t>짧은 시간에 작곡도 한다</a:t>
            </a:r>
            <a:r>
              <a:rPr lang="en-US" altLang="ko-KR" sz="1600" b="0" dirty="0"/>
              <a:t>(</a:t>
            </a:r>
            <a:r>
              <a:rPr lang="ko-KR" altLang="en-US" sz="1600" b="0" dirty="0" err="1"/>
              <a:t>주크데크</a:t>
            </a:r>
            <a:r>
              <a:rPr lang="en-US" altLang="ko-KR" sz="1600" b="0" dirty="0"/>
              <a:t>).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이와 같이 하나하나의 개별 능력을 살펴본다면 인공지능은 인간보다 더 뛰어난 면이 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하지만 전문 분야가 아닌 보편적인 문제해결 능력이 부족하기 때문에 범용적인 지능이라는 측면에서 본다면 아직 인간의 지능 수준에 한참 미달한다고 볼 수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E323E1-E16D-7BC3-4421-B6C65A05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0" y="3760864"/>
            <a:ext cx="6975335" cy="29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43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범용 인공지능의 위험성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아실로마</a:t>
            </a:r>
            <a:r>
              <a:rPr lang="ko-KR" altLang="en-US" dirty="0"/>
              <a:t> 인공지능 원칙 </a:t>
            </a:r>
          </a:p>
          <a:p>
            <a:pPr lvl="1"/>
            <a:r>
              <a:rPr lang="ko-KR" altLang="en-US" dirty="0"/>
              <a:t>인공지능에 대해 낙관적인 전망과 비관적인 전망이 동시에 존재한다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낙관적인 전망을 가지는 사람들은 새로운 기술의 등장에 따른 일자리 감소</a:t>
            </a:r>
            <a:r>
              <a:rPr lang="en-US" altLang="ko-KR" dirty="0"/>
              <a:t>, </a:t>
            </a:r>
            <a:r>
              <a:rPr lang="ko-KR" altLang="en-US" dirty="0"/>
              <a:t>경제적 불평등 심화 등과 같은 우려에 대해 이 문제가 </a:t>
            </a: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</a:t>
            </a:r>
            <a:r>
              <a:rPr lang="en-US" altLang="ko-KR" dirty="0"/>
              <a:t>, 3</a:t>
            </a:r>
            <a:r>
              <a:rPr lang="ko-KR" altLang="en-US" dirty="0"/>
              <a:t>차 산업혁명 당시에도 대두되었던 문제라는 점에 주목한다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이러한 문제는 신기술의 등장과 함께 항상 대두되었으나 과장된 것으로 밝혀졌고 오히려 </a:t>
            </a:r>
            <a:r>
              <a:rPr lang="ko-KR" altLang="en-US" b="1" dirty="0"/>
              <a:t>생산성 증대와 기술 혁신에 의한 경제 성장으로 인간의 삶이 </a:t>
            </a:r>
            <a:r>
              <a:rPr lang="ko-KR" altLang="en-US" b="1" dirty="0" err="1"/>
              <a:t>윤택해졌다고</a:t>
            </a:r>
            <a:r>
              <a:rPr lang="ko-KR" altLang="en-US" b="1" dirty="0"/>
              <a:t> 강조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357188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C17613-E3A0-93A9-D4A3-0377E41A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141" y="5357740"/>
            <a:ext cx="1496358" cy="144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70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범용 인공지능의 위험성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비관적인 전망을 가지는 사람들의 생각은 인공지능은 ‘인간의 </a:t>
            </a:r>
            <a:r>
              <a:rPr lang="ko-KR" altLang="en-US" sz="1600" b="0" dirty="0" err="1"/>
              <a:t>뇌’를</a:t>
            </a:r>
            <a:r>
              <a:rPr lang="ko-KR" altLang="en-US" sz="1600" b="0" dirty="0"/>
              <a:t> 대신하는 전혀 다른 차원의 문제이기 때문에 전문직을 포함한 </a:t>
            </a:r>
            <a:r>
              <a:rPr lang="ko-KR" altLang="en-US" sz="1600" dirty="0"/>
              <a:t>인간의 노동 행위가 전면적으로 대체</a:t>
            </a:r>
            <a:r>
              <a:rPr lang="ko-KR" altLang="en-US" sz="1600" b="0" dirty="0"/>
              <a:t>될 수 있으며 지능을 가진 로봇의 등장은 직접적으로 </a:t>
            </a:r>
            <a:r>
              <a:rPr lang="ko-KR" altLang="en-US" sz="1600" dirty="0"/>
              <a:t>인간의 안전을 위협</a:t>
            </a:r>
            <a:r>
              <a:rPr lang="ko-KR" altLang="en-US" sz="1600" b="0" dirty="0"/>
              <a:t>할 수 있다고 경고한다</a:t>
            </a:r>
            <a:r>
              <a:rPr lang="en-US" altLang="ko-KR" sz="1600" b="0" dirty="0"/>
              <a:t>.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자동차나 전기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컴퓨터와 같은 기술에 비해 인공지능 기술은 </a:t>
            </a:r>
            <a:r>
              <a:rPr lang="ko-KR" altLang="en-US" sz="1600" dirty="0"/>
              <a:t>생각하는 인간을 모방하는 측면</a:t>
            </a:r>
            <a:r>
              <a:rPr lang="ko-KR" altLang="en-US" sz="1600" b="0" dirty="0"/>
              <a:t>이 있기 때문에 적절한 통제와 연구 윤리의 확립이 우선적으로 필요하다는 점에 대해서 많은 연구자들이 동의하고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BE02-2825-AF73-C240-3F7E57647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95" y="3309784"/>
            <a:ext cx="6438009" cy="31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02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범용 인공지능의 위험성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>
                <a:solidFill>
                  <a:srgbClr val="0077A3"/>
                </a:solidFill>
              </a:rPr>
              <a:t>아실로마</a:t>
            </a:r>
            <a:r>
              <a:rPr lang="ko-KR" altLang="en-US" sz="1600" dirty="0">
                <a:solidFill>
                  <a:srgbClr val="0077A3"/>
                </a:solidFill>
              </a:rPr>
              <a:t> 인공지능 원칙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Asilomar AI Principles</a:t>
            </a:r>
            <a:r>
              <a:rPr lang="en" altLang="ko-Kore-KR" sz="1600" dirty="0">
                <a:solidFill>
                  <a:srgbClr val="0077A3"/>
                </a:solidFill>
              </a:rPr>
              <a:t> </a:t>
            </a:r>
            <a:r>
              <a:rPr lang="ko-KR" altLang="en-US" sz="1600" b="0" dirty="0"/>
              <a:t>은 </a:t>
            </a:r>
            <a:r>
              <a:rPr lang="en-US" altLang="ko-KR" sz="1600" b="0" dirty="0"/>
              <a:t>2017</a:t>
            </a:r>
            <a:r>
              <a:rPr lang="ko-KR" altLang="en-US" sz="1600" b="0" dirty="0"/>
              <a:t>년 미국 캘리포니아주의 </a:t>
            </a:r>
            <a:r>
              <a:rPr lang="ko-KR" altLang="en-US" sz="1600" b="0" dirty="0" err="1"/>
              <a:t>아실로마에서</a:t>
            </a:r>
            <a:r>
              <a:rPr lang="ko-KR" altLang="en-US" sz="1600" b="0" dirty="0"/>
              <a:t> 개최된 </a:t>
            </a:r>
            <a:r>
              <a:rPr lang="en" altLang="ko-Kore-KR" sz="1600" b="0" dirty="0"/>
              <a:t>Beneficial AI </a:t>
            </a:r>
            <a:r>
              <a:rPr lang="ko-KR" altLang="en-US" sz="1600" b="0" dirty="0"/>
              <a:t>컨퍼런스에서 처음 논의되었으며 이후 비영리 연구단체 </a:t>
            </a:r>
            <a:r>
              <a:rPr lang="ko-KR" altLang="en-US" sz="1600" dirty="0">
                <a:solidFill>
                  <a:srgbClr val="0077A3"/>
                </a:solidFill>
              </a:rPr>
              <a:t>삶의 미래 연구소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Future of Life Institute</a:t>
            </a:r>
            <a:r>
              <a:rPr lang="en" altLang="ko-Kore-KR" sz="1600" dirty="0">
                <a:solidFill>
                  <a:srgbClr val="0077A3"/>
                </a:solidFill>
              </a:rPr>
              <a:t> </a:t>
            </a:r>
            <a:r>
              <a:rPr lang="ko-KR" altLang="en-US" sz="1600" b="0" dirty="0"/>
              <a:t>에서 공개하였다</a:t>
            </a:r>
            <a:r>
              <a:rPr lang="en-US" altLang="ko-KR" sz="1600" b="0" dirty="0"/>
              <a:t>. </a:t>
            </a:r>
          </a:p>
          <a:p>
            <a:endParaRPr lang="ko-KR" altLang="en-US" sz="1600" b="0" dirty="0"/>
          </a:p>
          <a:p>
            <a:r>
              <a:rPr lang="ko-KR" altLang="en-US" sz="1600" b="0" dirty="0" err="1"/>
              <a:t>아실로마</a:t>
            </a:r>
            <a:r>
              <a:rPr lang="ko-KR" altLang="en-US" sz="1600" b="0" dirty="0"/>
              <a:t> 인공지능 원칙에 서명한 저명한 연구자들과 기업대표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06A6FA-F18D-DD7E-E915-17D390AC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3" y="4512742"/>
            <a:ext cx="7596477" cy="2104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775BA4-0434-EED0-CC2F-9E18C32C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73" y="2700195"/>
            <a:ext cx="5421365" cy="23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27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범용 인공지능의 위험성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 err="1"/>
              <a:t>아실로마</a:t>
            </a:r>
            <a:r>
              <a:rPr lang="ko-KR" altLang="en-US" sz="1600" b="0" dirty="0"/>
              <a:t> 인공지능 원칙은 지금까지 </a:t>
            </a:r>
            <a:r>
              <a:rPr lang="en-US" altLang="ko-KR" sz="1600" b="0" dirty="0"/>
              <a:t>2,000</a:t>
            </a:r>
            <a:r>
              <a:rPr lang="ko-KR" altLang="en-US" sz="1600" b="0" dirty="0"/>
              <a:t>명 이상의 과학계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기술계의 저명 인사들이 지지 서명을 남겼다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이 원칙은 연구 문제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윤리와 가치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장기적 문제의 세 가지 영역에 대해 총 </a:t>
            </a:r>
            <a:r>
              <a:rPr lang="en-US" altLang="ko-KR" sz="1600" b="0" dirty="0"/>
              <a:t>23</a:t>
            </a:r>
            <a:r>
              <a:rPr lang="ko-KR" altLang="en-US" sz="1600" b="0" dirty="0"/>
              <a:t>개 원칙으로 이루어져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en-US" altLang="ko-KR" sz="1600" b="0" dirty="0"/>
          </a:p>
          <a:p>
            <a:r>
              <a:rPr lang="ko-KR" altLang="en-US" dirty="0"/>
              <a:t>연구 문제 </a:t>
            </a:r>
            <a:endParaRPr lang="ko-KR" altLang="en-US" sz="1600" dirty="0"/>
          </a:p>
          <a:p>
            <a:pPr lvl="1"/>
            <a:r>
              <a:rPr lang="ko-KR" altLang="en-US" dirty="0"/>
              <a:t>인공지능 연구 문제와 관한 </a:t>
            </a:r>
            <a:r>
              <a:rPr lang="en-US" altLang="ko-KR" dirty="0"/>
              <a:t>5</a:t>
            </a:r>
            <a:r>
              <a:rPr lang="ko-KR" altLang="en-US" dirty="0"/>
              <a:t>개 원칙은 다음 표와 같다</a:t>
            </a:r>
            <a:r>
              <a:rPr lang="en-US" altLang="ko-KR" dirty="0"/>
              <a:t>. </a:t>
            </a:r>
            <a:r>
              <a:rPr lang="ko-KR" altLang="en-US" dirty="0"/>
              <a:t>이 원칙은 연구의 목표와 연구자들 간의 상호 신뢰와 협력을 강조하고 있다</a:t>
            </a:r>
            <a:r>
              <a:rPr lang="en-US" altLang="ko-KR" dirty="0"/>
              <a:t>. </a:t>
            </a:r>
            <a:endParaRPr lang="ko-KR" altLang="en-US" sz="1200" dirty="0"/>
          </a:p>
          <a:p>
            <a:pPr lvl="1"/>
            <a:endParaRPr lang="ko-KR" altLang="en-US" sz="12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A374F6-7BD2-F5EE-989C-92E8E3FD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46" y="3429000"/>
            <a:ext cx="7391104" cy="221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46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범용 인공지능의 위험성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윤리와 가치</a:t>
            </a:r>
            <a:endParaRPr lang="en-US" altLang="ko-KR" dirty="0"/>
          </a:p>
          <a:p>
            <a:pPr lvl="1"/>
            <a:r>
              <a:rPr lang="ko-KR" altLang="en-US" dirty="0"/>
              <a:t>윤리와 가치에 관한 원칙은 모두 </a:t>
            </a:r>
            <a:r>
              <a:rPr lang="en-US" altLang="ko-KR" dirty="0"/>
              <a:t>13</a:t>
            </a:r>
            <a:r>
              <a:rPr lang="ko-KR" altLang="en-US" dirty="0"/>
              <a:t>가지이며 안전</a:t>
            </a:r>
            <a:r>
              <a:rPr lang="en-US" altLang="ko-KR" dirty="0"/>
              <a:t>, </a:t>
            </a:r>
            <a:r>
              <a:rPr lang="ko-KR" altLang="en-US" dirty="0"/>
              <a:t>투명성</a:t>
            </a:r>
            <a:r>
              <a:rPr lang="en-US" altLang="ko-KR" dirty="0"/>
              <a:t>, </a:t>
            </a:r>
            <a:r>
              <a:rPr lang="ko-KR" altLang="en-US" dirty="0"/>
              <a:t>책임성</a:t>
            </a:r>
            <a:r>
              <a:rPr lang="en-US" altLang="ko-KR" dirty="0"/>
              <a:t>, </a:t>
            </a:r>
            <a:r>
              <a:rPr lang="ko-KR" altLang="en-US" dirty="0"/>
              <a:t>인간의 존엄</a:t>
            </a:r>
            <a:r>
              <a:rPr lang="en-US" altLang="ko-KR" dirty="0"/>
              <a:t>, </a:t>
            </a:r>
            <a:r>
              <a:rPr lang="ko-KR" altLang="en-US" dirty="0"/>
              <a:t>개인정보 보호</a:t>
            </a:r>
            <a:r>
              <a:rPr lang="en-US" altLang="ko-KR" dirty="0"/>
              <a:t>, </a:t>
            </a:r>
            <a:r>
              <a:rPr lang="ko-KR" altLang="en-US" dirty="0"/>
              <a:t>이익과 번영의 공유를 이야기한다</a:t>
            </a:r>
            <a:r>
              <a:rPr lang="en-US" altLang="ko-KR" dirty="0"/>
              <a:t>. </a:t>
            </a:r>
            <a:r>
              <a:rPr lang="ko-KR" altLang="en-US" dirty="0"/>
              <a:t>또한 이 원칙에서는 인공지능 무기의 경쟁적 연구를 지양할 것을 강조한다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1A8AC5-6250-C01D-FE9E-211D6294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787" y="1851786"/>
            <a:ext cx="5887639" cy="49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15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</a:t>
            </a:r>
            <a:r>
              <a:rPr lang="ko-KR" altLang="en-US" dirty="0"/>
              <a:t> 범용 인공지능의 위험성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장기 이슈 </a:t>
            </a:r>
          </a:p>
          <a:p>
            <a:pPr lvl="1"/>
            <a:r>
              <a:rPr lang="ko-KR" altLang="en-US" dirty="0"/>
              <a:t>장기 이슈에서 다루는 다섯 가지 원칙은 인공지능의 능력에 관한 주의</a:t>
            </a:r>
            <a:r>
              <a:rPr lang="en-US" altLang="ko-KR" dirty="0"/>
              <a:t>, </a:t>
            </a:r>
            <a:r>
              <a:rPr lang="ko-KR" altLang="en-US" dirty="0"/>
              <a:t>향후 나타날 수 있는 초 지능이 가져야 할 윤리 등에 대해서 다루고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989FCB-ABC1-B9A9-292C-F88A920A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01" y="1985730"/>
            <a:ext cx="6910598" cy="28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9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영화 마이너리티 리포트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</a:t>
            </a:r>
            <a:r>
              <a:rPr lang="en-US" altLang="ko-KR" smtClean="0">
                <a:hlinkClick r:id="rId2"/>
              </a:rPr>
              <a:t>www.youtube.com/watch?v=lG7DGMgfOb8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8" y="1415389"/>
            <a:ext cx="7581859" cy="43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40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아이작 </a:t>
            </a:r>
            <a:r>
              <a:rPr lang="ko-KR" altLang="en-US" dirty="0" err="1"/>
              <a:t>아시모프의</a:t>
            </a:r>
            <a:r>
              <a:rPr lang="ko-KR" altLang="en-US" dirty="0"/>
              <a:t> 로봇 </a:t>
            </a:r>
            <a:r>
              <a:rPr lang="en-US" altLang="ko-KR" dirty="0"/>
              <a:t>3</a:t>
            </a:r>
            <a:r>
              <a:rPr lang="ko-KR" altLang="en-US" dirty="0"/>
              <a:t>원칙 </a:t>
            </a:r>
          </a:p>
          <a:p>
            <a:pPr lvl="1"/>
            <a:r>
              <a:rPr lang="ko-KR" altLang="en-US" dirty="0"/>
              <a:t>러시아 출신의 미국 작가인 </a:t>
            </a:r>
            <a:r>
              <a:rPr lang="ko-KR" altLang="en-US" b="1" dirty="0"/>
              <a:t>아이작 </a:t>
            </a:r>
            <a:r>
              <a:rPr lang="ko-KR" altLang="en-US" b="1" dirty="0" err="1"/>
              <a:t>아시모프</a:t>
            </a:r>
            <a:r>
              <a:rPr lang="ko-KR" altLang="en-US" b="1" dirty="0"/>
              <a:t> </a:t>
            </a:r>
            <a:r>
              <a:rPr lang="en" altLang="ko-Kore-KR" b="1" baseline="30000" dirty="0"/>
              <a:t>Isaac Asimov</a:t>
            </a:r>
            <a:r>
              <a:rPr lang="en" altLang="ko-Kore-KR" baseline="30000" dirty="0"/>
              <a:t> </a:t>
            </a:r>
            <a:r>
              <a:rPr lang="ko-KR" altLang="en-US" dirty="0"/>
              <a:t>는 약 </a:t>
            </a:r>
            <a:r>
              <a:rPr lang="en-US" altLang="ko-KR" dirty="0"/>
              <a:t>500</a:t>
            </a:r>
            <a:r>
              <a:rPr lang="ko-KR" altLang="en-US" dirty="0"/>
              <a:t>여 권의 책을 집필하였는데 </a:t>
            </a:r>
            <a:r>
              <a:rPr lang="en-US" altLang="ko-KR" dirty="0"/>
              <a:t>1942</a:t>
            </a:r>
            <a:r>
              <a:rPr lang="ko-KR" altLang="en-US" dirty="0"/>
              <a:t>년 발표한 단편 </a:t>
            </a:r>
            <a:r>
              <a:rPr lang="en" altLang="ko-Kore-KR" dirty="0"/>
              <a:t>SF </a:t>
            </a:r>
            <a:r>
              <a:rPr lang="ko-KR" altLang="en-US" dirty="0"/>
              <a:t>소설 </a:t>
            </a:r>
            <a:r>
              <a:rPr lang="ko-KR" altLang="en-US" b="1" dirty="0" err="1">
                <a:solidFill>
                  <a:srgbClr val="0077A3"/>
                </a:solidFill>
              </a:rPr>
              <a:t>런어라운드</a:t>
            </a:r>
            <a:r>
              <a:rPr lang="ko-KR" altLang="en-US" b="1" dirty="0">
                <a:solidFill>
                  <a:srgbClr val="0077A3"/>
                </a:solidFill>
              </a:rPr>
              <a:t> </a:t>
            </a:r>
            <a:r>
              <a:rPr lang="en" altLang="ko-Kore-KR" b="1" baseline="30000" dirty="0">
                <a:solidFill>
                  <a:srgbClr val="0077A3"/>
                </a:solidFill>
              </a:rPr>
              <a:t>Runaround</a:t>
            </a:r>
            <a:r>
              <a:rPr lang="en" altLang="ko-Kore-KR" b="1" dirty="0">
                <a:solidFill>
                  <a:srgbClr val="0077A3"/>
                </a:solidFill>
              </a:rPr>
              <a:t> </a:t>
            </a:r>
            <a:r>
              <a:rPr lang="ko-KR" altLang="en-US" dirty="0"/>
              <a:t>에서 </a:t>
            </a:r>
            <a:r>
              <a:rPr lang="ko-KR" altLang="en-US" b="1" dirty="0">
                <a:solidFill>
                  <a:srgbClr val="0077A3"/>
                </a:solidFill>
              </a:rPr>
              <a:t>로봇 </a:t>
            </a:r>
            <a:r>
              <a:rPr lang="en-US" altLang="ko-KR" b="1" dirty="0">
                <a:solidFill>
                  <a:srgbClr val="0077A3"/>
                </a:solidFill>
              </a:rPr>
              <a:t>3</a:t>
            </a:r>
            <a:r>
              <a:rPr lang="ko-KR" altLang="en-US" b="1" dirty="0">
                <a:solidFill>
                  <a:srgbClr val="0077A3"/>
                </a:solidFill>
              </a:rPr>
              <a:t>원칙</a:t>
            </a:r>
            <a:r>
              <a:rPr lang="ko-KR" altLang="en-US" dirty="0"/>
              <a:t>을 제시하였다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원칙은 로봇이 반드시 따라야 할 원칙으로 제시되었는데</a:t>
            </a:r>
            <a:r>
              <a:rPr lang="en-US" altLang="ko-KR" dirty="0"/>
              <a:t>, </a:t>
            </a:r>
            <a:r>
              <a:rPr lang="ko-KR" altLang="en-US" dirty="0" err="1"/>
              <a:t>아실로마</a:t>
            </a:r>
            <a:r>
              <a:rPr lang="ko-KR" altLang="en-US" dirty="0"/>
              <a:t> 인공지능 원칙에 비하면 매우 단순한 원칙이지만 이를 잘 지킨다면 로봇이 인류에게 위협이 되지 않을 것으로 생각되었다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pPr lvl="1"/>
            <a:r>
              <a:rPr lang="ko-KR" altLang="en-US" dirty="0" err="1"/>
              <a:t>아이삭</a:t>
            </a:r>
            <a:r>
              <a:rPr lang="ko-KR" altLang="en-US" dirty="0"/>
              <a:t> </a:t>
            </a:r>
            <a:r>
              <a:rPr lang="ko-KR" altLang="en-US" dirty="0" err="1"/>
              <a:t>아시모프가</a:t>
            </a:r>
            <a:r>
              <a:rPr lang="ko-KR" altLang="en-US" dirty="0"/>
              <a:t> 제시한 원칙은 다음과 같다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1A0418-E85F-49E8-2EC1-DAD25CA6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902668"/>
            <a:ext cx="7315200" cy="13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22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로봇 </a:t>
            </a:r>
            <a:r>
              <a:rPr lang="en-US" altLang="ko-KR" smtClean="0"/>
              <a:t>3</a:t>
            </a:r>
            <a:r>
              <a:rPr lang="ko-KR" altLang="en-US" smtClean="0"/>
              <a:t>원칙은 자유의지를 가지는 로봇에게 적용될까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>
                <a:hlinkClick r:id="rId2"/>
              </a:rPr>
              <a:t>https://</a:t>
            </a:r>
            <a:r>
              <a:rPr lang="ko-KR" altLang="en-US" smtClean="0">
                <a:hlinkClick r:id="rId2"/>
              </a:rPr>
              <a:t>www.youtube.com/watch?v=q5uQaw0R4iM</a:t>
            </a:r>
            <a:endParaRPr lang="en-US" altLang="ko-KR" smtClean="0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4521" y="1043770"/>
            <a:ext cx="6391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73" y="1413102"/>
            <a:ext cx="7925449" cy="46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06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로봇을 위한 이 원칙이 인공지능 시스템에도 지켜진다면 인공지능이 인류에게 해가 되지는 않을 것으로 보인다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하지만 여전히 인공지능이 가져야 할 높은 윤리적 판단은 존재한다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예를 들어 다음과 같이 인공지능이 운전하는 </a:t>
            </a:r>
            <a:r>
              <a:rPr lang="ko-KR" altLang="en-US" sz="1600" dirty="0">
                <a:solidFill>
                  <a:srgbClr val="0077A3"/>
                </a:solidFill>
              </a:rPr>
              <a:t>자율주행 자동차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autonomous vehicle </a:t>
            </a:r>
            <a:r>
              <a:rPr lang="ko-KR" altLang="en-US" sz="1600" b="0" dirty="0"/>
              <a:t>가 가는 커브 길에 갑자기 나타난 ①어린이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②노인의 두 보행자가 있으며 이 자동차가 멈추기에 시간이 부족하다고 가정하자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자율주행 자동차는 이를 위한 도덕적 원칙을 사전에 탑재하고 있어야 하는데 이러한 도덕적 원칙에 대한 윤리적 근거가 많은 사람들이 납득할 수 있을 만큼 충분해야 한다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3E19E5-A996-D93F-209E-5745C927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69" y="3587436"/>
            <a:ext cx="7021661" cy="229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81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인명구조 로봇이 두 명의 물에 빠진 사람 중에서 한 사람밖에 구할 수 없는 상황에 처한다면 위와 유사한 판단을 해야만 할 것이다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최근 미국 </a:t>
            </a:r>
            <a:r>
              <a:rPr lang="en" altLang="ko-Kore-KR" sz="1600" b="0" dirty="0"/>
              <a:t>MIT </a:t>
            </a:r>
            <a:r>
              <a:rPr lang="ko-KR" altLang="en-US" sz="1600" b="0" dirty="0"/>
              <a:t>공대에서는 </a:t>
            </a:r>
            <a:r>
              <a:rPr lang="ko-KR" altLang="en-US" sz="1600" dirty="0">
                <a:solidFill>
                  <a:srgbClr val="0077A3"/>
                </a:solidFill>
              </a:rPr>
              <a:t>모럴 머신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Moral Machine</a:t>
            </a:r>
            <a:r>
              <a:rPr lang="en" altLang="ko-Kore-KR" sz="1600" b="0" baseline="30000" dirty="0"/>
              <a:t> </a:t>
            </a:r>
            <a:r>
              <a:rPr lang="ko-KR" altLang="en-US" sz="1600" b="0" dirty="0"/>
              <a:t>이라는 플랫폼을 통해서 </a:t>
            </a:r>
            <a:r>
              <a:rPr lang="ko-KR" altLang="en-US" sz="1600" dirty="0"/>
              <a:t>인공지능의 윤리적 결정에 대한 사회적 인식을 수집하는 작업</a:t>
            </a:r>
            <a:r>
              <a:rPr lang="ko-KR" altLang="en-US" sz="1600" b="0" dirty="0"/>
              <a:t>을 하고 있다</a:t>
            </a:r>
            <a:r>
              <a:rPr lang="en-US" altLang="ko-KR" sz="1600" b="0" dirty="0"/>
              <a:t>. </a:t>
            </a:r>
          </a:p>
          <a:p>
            <a:endParaRPr lang="ko-KR" altLang="en-US" sz="1600" b="0" dirty="0"/>
          </a:p>
          <a:p>
            <a:r>
              <a:rPr lang="ko-KR" altLang="en-US" sz="1600" dirty="0">
                <a:solidFill>
                  <a:srgbClr val="0077A3"/>
                </a:solidFill>
              </a:rPr>
              <a:t>규범 윤리학</a:t>
            </a:r>
            <a:r>
              <a:rPr lang="ko-KR" altLang="en-US" sz="1600" b="0" dirty="0"/>
              <a:t>은 윤리적 행동에 대한 연구이며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도덕적 의미에서 어떻게 행동해야 하는지에 대하여 기준을 탐구하는 학문이다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dirty="0">
                <a:solidFill>
                  <a:srgbClr val="0077A3"/>
                </a:solidFill>
              </a:rPr>
              <a:t>공리주의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Utilitarianism</a:t>
            </a:r>
            <a:r>
              <a:rPr lang="en" altLang="ko-Kore-KR" sz="1600" dirty="0">
                <a:solidFill>
                  <a:srgbClr val="0077A3"/>
                </a:solidFill>
              </a:rPr>
              <a:t> </a:t>
            </a:r>
            <a:r>
              <a:rPr lang="ko-KR" altLang="en-US" sz="1600" b="0" dirty="0"/>
              <a:t>란 이러한 고전적인 규범 윤리 이론 중의 하나로 최대 다수의 최대 행복으로 이어지는 행동이 옳다고 주장한다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공리주의의 기초를 잡은 사람은 영국의 철학자 겸 법학자인 </a:t>
            </a:r>
            <a:r>
              <a:rPr lang="ko-KR" altLang="en-US" sz="1600" dirty="0"/>
              <a:t>제러미 </a:t>
            </a:r>
            <a:r>
              <a:rPr lang="ko-KR" altLang="en-US" sz="1600" dirty="0" err="1"/>
              <a:t>벤담</a:t>
            </a:r>
            <a:r>
              <a:rPr lang="ko-KR" altLang="en-US" sz="1600" dirty="0"/>
              <a:t> </a:t>
            </a:r>
            <a:r>
              <a:rPr lang="en" altLang="ko-Kore-KR" sz="1600" baseline="30000" dirty="0"/>
              <a:t>Jeremy Bentham</a:t>
            </a:r>
            <a:r>
              <a:rPr lang="ko-KR" altLang="en-US" sz="1600" b="0" dirty="0" err="1"/>
              <a:t>으로</a:t>
            </a:r>
            <a:r>
              <a:rPr lang="ko-KR" altLang="en-US" sz="1600" b="0" dirty="0"/>
              <a:t>             </a:t>
            </a:r>
            <a:r>
              <a:rPr lang="ko-KR" altLang="en-US" sz="1600" dirty="0">
                <a:solidFill>
                  <a:srgbClr val="0077A3"/>
                </a:solidFill>
              </a:rPr>
              <a:t>효용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Utility</a:t>
            </a:r>
            <a:r>
              <a:rPr lang="en" altLang="ko-Kore-KR" sz="1600" dirty="0">
                <a:solidFill>
                  <a:srgbClr val="0077A3"/>
                </a:solidFill>
              </a:rPr>
              <a:t> </a:t>
            </a:r>
            <a:r>
              <a:rPr lang="ko-KR" altLang="en-US" sz="1600" b="0" dirty="0"/>
              <a:t>을 중요시하는 학문이다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즉 행동의 결과가 최대 행복으로 이어져야 한다는 주장이다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478737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트롤리 딜레마와 윤리학 사고 실험 </a:t>
            </a:r>
          </a:p>
          <a:p>
            <a:pPr lvl="1"/>
            <a:r>
              <a:rPr lang="ko-KR" altLang="en-US" b="1" dirty="0">
                <a:solidFill>
                  <a:srgbClr val="0077A3"/>
                </a:solidFill>
              </a:rPr>
              <a:t>트롤리 딜레마 </a:t>
            </a:r>
            <a:r>
              <a:rPr lang="en" altLang="ko-Kore-KR" b="1" baseline="30000" dirty="0">
                <a:solidFill>
                  <a:srgbClr val="0077A3"/>
                </a:solidFill>
              </a:rPr>
              <a:t>trolley problem </a:t>
            </a:r>
            <a:r>
              <a:rPr lang="ko-KR" altLang="en-US" dirty="0"/>
              <a:t>는 윤리학 사고 실험 중의 하나인데 다음과 같은 문제가 주어지고 이에 대한 도덕적 견해만을 문제 삼아 다룬다</a:t>
            </a:r>
            <a:r>
              <a:rPr lang="en-US" altLang="ko-KR" dirty="0"/>
              <a:t>. </a:t>
            </a:r>
            <a:r>
              <a:rPr lang="ko-KR" altLang="en-US" dirty="0"/>
              <a:t>다음과 같은 사례를 한번 살펴보자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사례</a:t>
            </a:r>
            <a:r>
              <a:rPr lang="en-US" altLang="ko-KR" dirty="0"/>
              <a:t>1</a:t>
            </a:r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F9BB69-C999-0441-1593-E31F1166C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8"/>
          <a:stretch/>
        </p:blipFill>
        <p:spPr>
          <a:xfrm>
            <a:off x="1590426" y="2532381"/>
            <a:ext cx="5910143" cy="42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33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사례</a:t>
            </a:r>
            <a:r>
              <a:rPr lang="en-US" altLang="ko-KR" dirty="0"/>
              <a:t>2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공리주의적인</a:t>
            </a:r>
            <a:r>
              <a:rPr lang="ko-KR" altLang="en-US" dirty="0"/>
              <a:t> 결정을 받아들인다면 사례 </a:t>
            </a:r>
            <a:r>
              <a:rPr lang="en-US" altLang="ko-KR" dirty="0"/>
              <a:t>1</a:t>
            </a:r>
            <a:r>
              <a:rPr lang="ko-KR" altLang="en-US" dirty="0"/>
              <a:t>의 ‘선로 변환 스위치를 돌린다’ </a:t>
            </a:r>
            <a:r>
              <a:rPr lang="en-US" altLang="ko-KR" dirty="0"/>
              <a:t>/ </a:t>
            </a:r>
            <a:r>
              <a:rPr lang="ko-KR" altLang="en-US" dirty="0"/>
              <a:t>사례 </a:t>
            </a:r>
            <a:r>
              <a:rPr lang="en-US" altLang="ko-KR" dirty="0"/>
              <a:t>2</a:t>
            </a:r>
            <a:r>
              <a:rPr lang="ko-KR" altLang="en-US" dirty="0"/>
              <a:t>의 ‘무거운 사람을 </a:t>
            </a:r>
            <a:r>
              <a:rPr lang="ko-KR" altLang="en-US" dirty="0" err="1"/>
              <a:t>민다’가</a:t>
            </a:r>
            <a:r>
              <a:rPr lang="ko-KR" altLang="en-US" dirty="0"/>
              <a:t> 각각 더 도덕적으로 올바른 결정이 될 것이다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자율주행 자동차의 윤리 문제와 관련된 내용을 담은 지침을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세계 최초로 독일에서 ‘자율주행과 </a:t>
            </a:r>
            <a:r>
              <a:rPr lang="ko-KR" altLang="en-US" dirty="0" err="1"/>
              <a:t>커넥티드</a:t>
            </a:r>
            <a:r>
              <a:rPr lang="ko-KR" altLang="en-US" dirty="0"/>
              <a:t> </a:t>
            </a:r>
            <a:r>
              <a:rPr lang="ko-KR" altLang="en-US" dirty="0" err="1"/>
              <a:t>드라이빙의</a:t>
            </a:r>
            <a:r>
              <a:rPr lang="ko-KR" altLang="en-US" dirty="0"/>
              <a:t> 윤리</a:t>
            </a:r>
            <a:r>
              <a:rPr lang="en-US" altLang="ko-KR" dirty="0"/>
              <a:t>(</a:t>
            </a:r>
            <a:r>
              <a:rPr lang="en" altLang="ko-Kore-KR" dirty="0"/>
              <a:t>Ethics commission-automated and connected driving)’</a:t>
            </a:r>
            <a:r>
              <a:rPr lang="ko-KR" altLang="en-US" dirty="0"/>
              <a:t>라는 내용으로 발표하였으며</a:t>
            </a:r>
            <a:r>
              <a:rPr lang="en-US" altLang="ko-KR" dirty="0"/>
              <a:t>, </a:t>
            </a:r>
            <a:r>
              <a:rPr lang="ko-KR" altLang="en-US" dirty="0"/>
              <a:t>미국에서도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설계 지침을 발표한 이후 매년 지속적으로 자율주행 자동차 설계 지침을 제시하고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77FB39-C8AD-E800-CCB0-D378C62D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20" y="1155685"/>
            <a:ext cx="7258556" cy="19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2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0BB373-F7DE-4783-9801-F226CBBE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85" y="1452344"/>
            <a:ext cx="7917160" cy="4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21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인공지능이 운전하는 자동차는 더 좋은 세상을 만들까</a:t>
            </a:r>
            <a:r>
              <a:rPr lang="en-US" altLang="ko-KR" dirty="0"/>
              <a:t>? </a:t>
            </a:r>
            <a:endParaRPr lang="ko-KR" altLang="en-US" dirty="0"/>
          </a:p>
          <a:p>
            <a:pPr lvl="1"/>
            <a:r>
              <a:rPr lang="ko-KR" altLang="en-US" dirty="0"/>
              <a:t>자율주행 자동차가 개발되어야 되는 핵심적인 이유 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b="1" dirty="0"/>
              <a:t>안전의 증진이다</a:t>
            </a:r>
            <a:r>
              <a:rPr lang="en-US" altLang="ko-KR" b="1" dirty="0"/>
              <a:t>.</a:t>
            </a:r>
          </a:p>
          <a:p>
            <a:pPr lvl="2">
              <a:buFontTx/>
              <a:buChar char="-"/>
            </a:pPr>
            <a:r>
              <a:rPr lang="ko-KR" altLang="en-US" dirty="0"/>
              <a:t>안타깝게도 한국에서는 매년 </a:t>
            </a:r>
            <a:r>
              <a:rPr lang="en-US" altLang="ko-KR" dirty="0"/>
              <a:t>4</a:t>
            </a:r>
            <a:r>
              <a:rPr lang="ko-KR" altLang="en-US" dirty="0"/>
              <a:t>천명 안팎의 사람이</a:t>
            </a:r>
            <a:r>
              <a:rPr lang="en-US" altLang="ko-KR" dirty="0"/>
              <a:t>, </a:t>
            </a:r>
            <a:r>
              <a:rPr lang="ko-KR" altLang="en-US" dirty="0"/>
              <a:t>미국에서는 </a:t>
            </a:r>
            <a:r>
              <a:rPr lang="en-US" altLang="ko-KR" dirty="0"/>
              <a:t>3</a:t>
            </a:r>
            <a:r>
              <a:rPr lang="ko-KR" altLang="en-US" dirty="0"/>
              <a:t>만 </a:t>
            </a:r>
            <a:r>
              <a:rPr lang="en-US" altLang="ko-KR" dirty="0"/>
              <a:t>5</a:t>
            </a:r>
            <a:r>
              <a:rPr lang="ko-KR" altLang="en-US" dirty="0"/>
              <a:t>천 명을 넘는 사람이 교통사고로 목숨을 잃는다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b="1" dirty="0"/>
              <a:t>경제적 이익이다</a:t>
            </a:r>
            <a:r>
              <a:rPr lang="en-US" altLang="ko-KR" b="1" dirty="0"/>
              <a:t>. </a:t>
            </a:r>
          </a:p>
          <a:p>
            <a:pPr lvl="2">
              <a:buFontTx/>
              <a:buChar char="-"/>
            </a:pPr>
            <a:r>
              <a:rPr lang="ko-KR" altLang="en-US" dirty="0"/>
              <a:t>교통사고는 </a:t>
            </a:r>
            <a:r>
              <a:rPr lang="ko-KR" altLang="en-US" dirty="0" err="1"/>
              <a:t>개인과</a:t>
            </a:r>
            <a:r>
              <a:rPr lang="ko-KR" altLang="en-US" dirty="0"/>
              <a:t> 사회에 커다란 경제적 손실을 가져온다</a:t>
            </a:r>
            <a:r>
              <a:rPr lang="en-US" altLang="ko-KR" dirty="0"/>
              <a:t>. </a:t>
            </a:r>
          </a:p>
          <a:p>
            <a:pPr lvl="2">
              <a:buFontTx/>
              <a:buChar char="-"/>
            </a:pP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FA91F5-E330-7B9C-8F9E-50DBCC14C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80" y="5019075"/>
            <a:ext cx="1846219" cy="17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34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b="1" dirty="0"/>
              <a:t>사회적 효율성의 증대이다</a:t>
            </a:r>
            <a:r>
              <a:rPr lang="en-US" altLang="ko-KR" b="1" dirty="0"/>
              <a:t>. </a:t>
            </a:r>
          </a:p>
          <a:p>
            <a:pPr lvl="2">
              <a:buFontTx/>
              <a:buChar char="-"/>
            </a:pPr>
            <a:r>
              <a:rPr lang="ko-KR" altLang="en-US" dirty="0"/>
              <a:t>자율주행 자동차들은 교통의 흐름을 한층 원활하게 만들고 이를 통해 우리가 집과 직장을 오가는 데 쓰는 시간과 비용의 상당한 몫이 절약될 것이라고 전망된다</a:t>
            </a:r>
            <a:r>
              <a:rPr lang="en-US" altLang="ko-KR" dirty="0"/>
              <a:t>. </a:t>
            </a:r>
          </a:p>
          <a:p>
            <a:pPr lvl="2">
              <a:buFontTx/>
              <a:buChar char="-"/>
            </a:pPr>
            <a:endParaRPr lang="en-US" altLang="ko-KR" dirty="0"/>
          </a:p>
          <a:p>
            <a:pPr lvl="1"/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ko-KR" altLang="en-US" b="1" dirty="0"/>
              <a:t>이동성의 확대이다</a:t>
            </a:r>
            <a:r>
              <a:rPr lang="en-US" altLang="ko-KR" b="1" dirty="0"/>
              <a:t>. </a:t>
            </a:r>
          </a:p>
          <a:p>
            <a:pPr lvl="2">
              <a:buFontTx/>
              <a:buChar char="-"/>
            </a:pPr>
            <a:r>
              <a:rPr lang="ko-KR" altLang="en-US" dirty="0"/>
              <a:t>이 기술은 자신의 승용차를 운전하는 일은 물론이고 대중교통을 활용하 는 데도 적잖은 어려움을 경험하는 다양한 유형의 장애를 가진 사람들 그리고 고령의 노인들에게 한층 개선된 이동성을 제공하게 될 것이라고 기대된다</a:t>
            </a:r>
            <a:r>
              <a:rPr lang="en-US" altLang="ko-KR" dirty="0"/>
              <a:t>. </a:t>
            </a:r>
          </a:p>
          <a:p>
            <a:pPr lvl="2">
              <a:buFontTx/>
              <a:buChar char="-"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ACAF62-FFA1-4F39-07D9-77A96998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45" y="3556157"/>
            <a:ext cx="4159306" cy="288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11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sz="1600" b="0" dirty="0"/>
              <a:t>자율주행 자동차 기술은 이처럼 편익이 큰 기술이며 공학적 관점에서 도로를 달릴 수 있는 조건을 갖춘 기술임에도 불구하고 이를 포용할 법과 제도가 준비되어 있지 않다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실제로 </a:t>
            </a:r>
            <a:r>
              <a:rPr lang="en-US" altLang="ko-KR" sz="1600" b="0" dirty="0"/>
              <a:t>2018</a:t>
            </a:r>
            <a:r>
              <a:rPr lang="ko-KR" altLang="en-US" sz="1600" b="0" dirty="0"/>
              <a:t>년 자율주행 우버 차량이 애리조나에서 </a:t>
            </a:r>
            <a:r>
              <a:rPr lang="en-US" altLang="ko-KR" sz="1600" b="0" dirty="0"/>
              <a:t>49</a:t>
            </a:r>
            <a:r>
              <a:rPr lang="ko-KR" altLang="en-US" sz="1600" b="0" dirty="0"/>
              <a:t>세의 여성 보행자를 사망에 이르게 했을 때 자율주행 자동차가 사고를 피할 수 없으며 결과적으로 여러 개인 및 그룹 사이에 피해를 할당해야 할 준비가 되어 있어야 한다는 것을 깨닫게 되었다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C3ACA8-65A8-D674-337C-28400FA62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67" y="3429000"/>
            <a:ext cx="5928861" cy="24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3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</a:t>
            </a:r>
            <a:r>
              <a:rPr lang="ko-KR" altLang="en-US" dirty="0"/>
              <a:t> 범죄를 예방하는 인공지능 시스템 그리고 편향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미국을 비롯한 여러 나라에서 현재 운영 중인 예측적 경찰활동 시스템은 인공지능 알고리즘을 통해 특정 시기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특정 장소에 범죄 피해자가 될 가능성이 높은 사람과 가해자가 될 가능성이 높은 사람을 추려내는 시스템으로 </a:t>
            </a:r>
            <a:r>
              <a:rPr lang="en" altLang="ko-Kore-KR" sz="1600" dirty="0"/>
              <a:t>COMPAS, </a:t>
            </a:r>
            <a:r>
              <a:rPr lang="en" altLang="ko-Kore-KR" sz="1600" dirty="0" err="1"/>
              <a:t>PredPol</a:t>
            </a:r>
            <a:r>
              <a:rPr lang="en" altLang="ko-Kore-KR" sz="1600" dirty="0"/>
              <a:t>, </a:t>
            </a:r>
            <a:r>
              <a:rPr lang="en" altLang="ko-Kore-KR" sz="1600" dirty="0" err="1"/>
              <a:t>CrimeScan</a:t>
            </a:r>
            <a:r>
              <a:rPr lang="en" altLang="ko-Kore-KR" sz="1600" dirty="0"/>
              <a:t>, IBM Crush</a:t>
            </a:r>
            <a:r>
              <a:rPr lang="en" altLang="ko-Kore-KR" sz="1600" b="0" dirty="0"/>
              <a:t> </a:t>
            </a:r>
            <a:r>
              <a:rPr lang="ko-KR" altLang="en-US" sz="1600" b="0" dirty="0"/>
              <a:t>등이 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en" altLang="ko-Kore-KR" sz="1600" b="0"/>
              <a:t>LA </a:t>
            </a:r>
            <a:r>
              <a:rPr lang="ko-KR" altLang="en-US" sz="1600" b="0" smtClean="0"/>
              <a:t>경찰청에서 </a:t>
            </a:r>
            <a:r>
              <a:rPr lang="ko-KR" altLang="en-US" sz="1600" b="0" dirty="0"/>
              <a:t>운영중인 </a:t>
            </a:r>
            <a:r>
              <a:rPr lang="en" altLang="ko-Kore-KR" b="0" dirty="0" err="1"/>
              <a:t>PredPol</a:t>
            </a:r>
            <a:r>
              <a:rPr lang="ko-KR" altLang="en-US" sz="1600" b="0" dirty="0"/>
              <a:t>이라는 시스템의 경우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알고리즘을 사용하여 범죄 유형</a:t>
            </a:r>
            <a:r>
              <a:rPr lang="en-US" altLang="ko-KR" sz="1600" dirty="0"/>
              <a:t>, </a:t>
            </a:r>
            <a:r>
              <a:rPr lang="ko-KR" altLang="en-US" sz="1600" dirty="0"/>
              <a:t>범죄 발생 위치와 시간에 대해 예측하고 순찰차에게 경로 추천 기능을 제공</a:t>
            </a:r>
            <a:r>
              <a:rPr lang="ko-KR" altLang="en-US" sz="1600" b="0" dirty="0"/>
              <a:t>하고 있으며 영국과 네덜란드 등의 국가에서도 적용되고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2" y="3355596"/>
            <a:ext cx="8569205" cy="30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71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자율주행 자동차의 자동화 수준 </a:t>
            </a:r>
          </a:p>
          <a:p>
            <a:pPr lvl="1"/>
            <a:r>
              <a:rPr lang="ko-KR" altLang="en-US" dirty="0"/>
              <a:t>자율주행 자동차 기술은 인간에게 주는 편익이 너무나 크며 교통수단을 근본적으로 바꿀 수 있는 중요한 기술이다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기술을 탑재한 자동차는 보다 더 안전할 것이며 에너지 소비 및 환경오염을 줄이고 혼잡 비용을 절감할 수 있을 것으로 예상된다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A97800-EAD5-6DD1-E6D5-190CEA2F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02" y="2921225"/>
            <a:ext cx="7409796" cy="36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80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05</a:t>
            </a:r>
            <a:r>
              <a:rPr lang="ko-KR" altLang="en-US" dirty="0"/>
              <a:t> 인류를 지킬 수 있는 로봇 </a:t>
            </a:r>
            <a:r>
              <a:rPr lang="en-US" altLang="ko-KR" dirty="0"/>
              <a:t>3</a:t>
            </a:r>
            <a:r>
              <a:rPr lang="ko-KR" altLang="en-US" dirty="0"/>
              <a:t>원칙과 자율주행차의 윤리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solidFill>
                  <a:srgbClr val="0077A3"/>
                </a:solidFill>
              </a:rPr>
              <a:t>미국 도로교통안전국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National Highway Traffic Safety </a:t>
            </a:r>
            <a:r>
              <a:rPr lang="en" altLang="ko-Kore-KR" sz="1600" baseline="30000" dirty="0" err="1">
                <a:solidFill>
                  <a:srgbClr val="0077A3"/>
                </a:solidFill>
              </a:rPr>
              <a:t>Administration:NHTSA</a:t>
            </a:r>
            <a:r>
              <a:rPr lang="en" altLang="ko-Kore-KR" sz="1600" dirty="0">
                <a:solidFill>
                  <a:srgbClr val="0077A3"/>
                </a:solidFill>
              </a:rPr>
              <a:t> </a:t>
            </a:r>
            <a:r>
              <a:rPr lang="ko-KR" altLang="en-US" sz="1600" b="0" dirty="0"/>
              <a:t>은 이 연속체를 </a:t>
            </a:r>
            <a:r>
              <a:rPr lang="ko-KR" altLang="en-US" sz="1600" b="0" dirty="0" err="1"/>
              <a:t>명확히하기</a:t>
            </a:r>
            <a:r>
              <a:rPr lang="ko-KR" altLang="en-US" sz="1600" b="0" dirty="0"/>
              <a:t> 위해 </a:t>
            </a:r>
            <a:r>
              <a:rPr lang="en-US" altLang="ko-KR" sz="1600" b="0" dirty="0"/>
              <a:t>5</a:t>
            </a:r>
            <a:r>
              <a:rPr lang="ko-KR" altLang="en-US" sz="1600" b="0" dirty="0"/>
              <a:t>가지 단계로 차량 자동화를 정의했다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r>
              <a:rPr lang="ko-KR" altLang="en-US" sz="1600" b="0" dirty="0"/>
              <a:t>자율주행 자동차 기술의 잠재적 편익의 유형과 규모는 달성되는 자동화 수준에 따라 달라진다</a:t>
            </a:r>
            <a:r>
              <a:rPr lang="en-US" altLang="ko-KR" sz="1600" b="0" dirty="0"/>
              <a:t>.</a:t>
            </a:r>
          </a:p>
          <a:p>
            <a:r>
              <a:rPr lang="en-US" altLang="ko-KR" sz="1600" b="0" dirty="0"/>
              <a:t>5</a:t>
            </a:r>
            <a:r>
              <a:rPr lang="ko-KR" altLang="en-US" sz="1600" b="0" dirty="0"/>
              <a:t>단계의 완전 자율주행 자동차는 인간 운전자의 개입 없이 스스로 주행환경을 인식하며 목표지점까지 이동하기 때문에 더 이상 </a:t>
            </a:r>
            <a:r>
              <a:rPr lang="ko-KR" altLang="en-US" sz="1600" dirty="0"/>
              <a:t>‘단순한 </a:t>
            </a:r>
            <a:r>
              <a:rPr lang="ko-KR" altLang="en-US" sz="1600" dirty="0" err="1"/>
              <a:t>사물’</a:t>
            </a:r>
            <a:r>
              <a:rPr lang="ko-KR" altLang="en-US" sz="1600" b="0" dirty="0" err="1"/>
              <a:t>로만</a:t>
            </a:r>
            <a:r>
              <a:rPr lang="ko-KR" altLang="en-US" sz="1600" b="0" dirty="0"/>
              <a:t> 볼 수 없으며 </a:t>
            </a:r>
            <a:r>
              <a:rPr lang="ko-KR" altLang="en-US" sz="1600" dirty="0"/>
              <a:t>‘자율적 윤리 </a:t>
            </a:r>
            <a:r>
              <a:rPr lang="ko-KR" altLang="en-US" sz="1600" dirty="0" err="1"/>
              <a:t>주체’</a:t>
            </a:r>
            <a:r>
              <a:rPr lang="ko-KR" altLang="en-US" sz="1600" b="0" dirty="0" err="1"/>
              <a:t>로</a:t>
            </a:r>
            <a:r>
              <a:rPr lang="ko-KR" altLang="en-US" sz="1600" b="0" dirty="0"/>
              <a:t> 간주되어야 한다</a:t>
            </a:r>
            <a:r>
              <a:rPr lang="en-US" altLang="ko-KR" sz="1600" b="0" dirty="0"/>
              <a:t>. </a:t>
            </a:r>
          </a:p>
          <a:p>
            <a:r>
              <a:rPr lang="ko-KR" altLang="en-US" sz="1600" b="0" dirty="0"/>
              <a:t>자율주행 자동차는 운행 도중 트롤리 딜레마와 같은 윤리적 판단이 필요할 수 있다</a:t>
            </a:r>
            <a:r>
              <a:rPr lang="en-US" altLang="ko-KR" dirty="0"/>
              <a:t>. </a:t>
            </a:r>
            <a:r>
              <a:rPr lang="en-US" altLang="ko-KR" sz="1600" b="0" dirty="0"/>
              <a:t> </a:t>
            </a:r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52" y="1458093"/>
            <a:ext cx="7057987" cy="284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1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인공지능의 악용 사례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www.youtube.com/watch?v=s9mbY2ZRRc8</a:t>
            </a:r>
            <a:endParaRPr lang="en-US" altLang="ko-KR" smtClean="0"/>
          </a:p>
          <a:p>
            <a:r>
              <a:rPr lang="ko-KR" altLang="en-US" smtClean="0"/>
              <a:t>인공지능에게 논문 심사를 맡기는 경우가 발생</a:t>
            </a:r>
            <a:endParaRPr lang="en-US" altLang="ko-KR" smtClean="0"/>
          </a:p>
          <a:p>
            <a:pPr lvl="1"/>
            <a:r>
              <a:rPr lang="en-US" altLang="ko-KR" smtClean="0"/>
              <a:t>LLM </a:t>
            </a:r>
            <a:r>
              <a:rPr lang="ko-KR" altLang="en-US" smtClean="0"/>
              <a:t>을 조작하는 비밀 명령으로 논문 심사를 통과하기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48" y="2199880"/>
            <a:ext cx="7176073" cy="42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0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인공지능을 이용한 논문 작성</a:t>
            </a:r>
            <a:r>
              <a:rPr lang="en-US" altLang="ko-KR" smtClean="0"/>
              <a:t>, </a:t>
            </a:r>
            <a:r>
              <a:rPr lang="ko-KR" altLang="en-US" smtClean="0"/>
              <a:t>책 작성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www.youtube.com/watch?v=1tPFMaypqek</a:t>
            </a:r>
            <a:endParaRPr lang="en-US" altLang="ko-KR" smtClean="0"/>
          </a:p>
          <a:p>
            <a:r>
              <a:rPr lang="ko-KR" altLang="en-US" smtClean="0"/>
              <a:t>연구자들이 오랜 시간과 노력을 들여야 하는 논문을 인공지능이 쉽게 작성해 준다</a:t>
            </a:r>
            <a:r>
              <a:rPr lang="en-US" altLang="ko-KR" smtClean="0"/>
              <a:t>. </a:t>
            </a:r>
            <a:r>
              <a:rPr lang="ko-KR" altLang="en-US" smtClean="0"/>
              <a:t>심각한 윤리 문제가 대두됨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14" y="2249142"/>
            <a:ext cx="7596540" cy="444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11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BFF7AF-91C8-D8D3-DF40-57A499634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ore-KR" dirty="0"/>
              <a:t>Questions?</a:t>
            </a:r>
            <a:endParaRPr lang="ko-Kore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B2CA523-B2CA-77D4-E9EC-F155DEF5F323}"/>
              </a:ext>
            </a:extLst>
          </p:cNvPr>
          <p:cNvGrpSpPr/>
          <p:nvPr/>
        </p:nvGrpSpPr>
        <p:grpSpPr>
          <a:xfrm>
            <a:off x="5693735" y="3043716"/>
            <a:ext cx="3101530" cy="2990851"/>
            <a:chOff x="1143000" y="3511548"/>
            <a:chExt cx="3101530" cy="299085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D5F86E-1FFE-DEFC-FD6A-A8C0CFBAD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4114798"/>
              <a:ext cx="2466530" cy="23876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6D22C0-DD94-5131-FB12-665D3DC0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530" y="3511548"/>
              <a:ext cx="1270000" cy="120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82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</a:t>
            </a:r>
            <a:r>
              <a:rPr lang="ko-KR" altLang="en-US" dirty="0"/>
              <a:t> 범죄를 예방하는 인공지능 시스템 그리고 편향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잘못된 데이터에 의한 인종 차별과 편향 </a:t>
            </a:r>
          </a:p>
          <a:p>
            <a:pPr lvl="1"/>
            <a:r>
              <a:rPr lang="ko-KR" altLang="en-US" dirty="0"/>
              <a:t>뉴욕대학교의 </a:t>
            </a:r>
            <a:r>
              <a:rPr lang="en" altLang="ko-Kore-KR" b="1" dirty="0">
                <a:solidFill>
                  <a:srgbClr val="0077A3"/>
                </a:solidFill>
              </a:rPr>
              <a:t>AI </a:t>
            </a:r>
            <a:r>
              <a:rPr lang="ko-KR" altLang="en-US" b="1" dirty="0" err="1">
                <a:solidFill>
                  <a:srgbClr val="0077A3"/>
                </a:solidFill>
              </a:rPr>
              <a:t>나우</a:t>
            </a:r>
            <a:r>
              <a:rPr lang="ko-KR" altLang="en-US" b="1" dirty="0">
                <a:solidFill>
                  <a:srgbClr val="0077A3"/>
                </a:solidFill>
              </a:rPr>
              <a:t> 연구소</a:t>
            </a:r>
            <a:r>
              <a:rPr lang="ko-KR" altLang="en-US" dirty="0"/>
              <a:t>는 </a:t>
            </a:r>
            <a:r>
              <a:rPr lang="en-US" altLang="ko-KR" dirty="0"/>
              <a:t>2019</a:t>
            </a:r>
            <a:r>
              <a:rPr lang="ko-KR" altLang="en-US" dirty="0"/>
              <a:t>년 예측적 경찰활동 시스템의 운용 경험이 있는 미국 </a:t>
            </a:r>
            <a:r>
              <a:rPr lang="en-US" altLang="ko-KR" dirty="0"/>
              <a:t>13</a:t>
            </a:r>
            <a:r>
              <a:rPr lang="ko-KR" altLang="en-US" dirty="0"/>
              <a:t>개 도시의 경찰 시스템에 대하여 깊이 있는 연구를 진행하였다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en" altLang="ko-Kore-KR" dirty="0"/>
              <a:t>AI </a:t>
            </a:r>
            <a:r>
              <a:rPr lang="ko-KR" altLang="en-US" dirty="0" err="1"/>
              <a:t>나우</a:t>
            </a:r>
            <a:r>
              <a:rPr lang="ko-KR" altLang="en-US" dirty="0"/>
              <a:t> 연구소의 심층 연구결과 </a:t>
            </a:r>
            <a:r>
              <a:rPr lang="en-US" altLang="ko-KR" b="1" dirty="0"/>
              <a:t>13</a:t>
            </a:r>
            <a:r>
              <a:rPr lang="ko-KR" altLang="en-US" b="1" dirty="0"/>
              <a:t>개의 시스템 중 </a:t>
            </a:r>
            <a:r>
              <a:rPr lang="en-US" altLang="ko-KR" b="1" dirty="0"/>
              <a:t>9</a:t>
            </a:r>
            <a:r>
              <a:rPr lang="ko-KR" altLang="en-US" b="1" dirty="0"/>
              <a:t>곳에서 인종이나 성적 차별에 근거한 편견과 오류가 발견</a:t>
            </a:r>
            <a:r>
              <a:rPr lang="ko-KR" altLang="en-US" dirty="0"/>
              <a:t>되었다고 발표한 바가 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대학교에서는 발표된 연구 논문인 </a:t>
            </a:r>
            <a:r>
              <a:rPr lang="ko-KR" altLang="en-US" b="1" dirty="0"/>
              <a:t>‘오염된 데이터</a:t>
            </a:r>
            <a:r>
              <a:rPr lang="en-US" altLang="ko-KR" b="1" dirty="0"/>
              <a:t>, </a:t>
            </a:r>
            <a:r>
              <a:rPr lang="ko-KR" altLang="en-US" b="1" dirty="0"/>
              <a:t>잘못된 예측</a:t>
            </a:r>
            <a:r>
              <a:rPr lang="en-US" altLang="ko-KR" b="1" dirty="0"/>
              <a:t>: </a:t>
            </a:r>
            <a:r>
              <a:rPr lang="ko-KR" altLang="en-US" b="1" dirty="0"/>
              <a:t>어떻게 시민권 침해가 경찰 데이터와 범죄 예측 시스템</a:t>
            </a:r>
            <a:r>
              <a:rPr lang="en-US" altLang="ko-KR" b="1" dirty="0"/>
              <a:t>, </a:t>
            </a:r>
            <a:r>
              <a:rPr lang="ko-KR" altLang="en-US" b="1" dirty="0"/>
              <a:t>그리고 정의에 영향을 </a:t>
            </a:r>
            <a:r>
              <a:rPr lang="ko-KR" altLang="en-US" b="1" dirty="0" err="1"/>
              <a:t>미쳤나’</a:t>
            </a:r>
            <a:r>
              <a:rPr lang="ko-KR" altLang="en-US" dirty="0" err="1"/>
              <a:t>에서는</a:t>
            </a:r>
            <a:r>
              <a:rPr lang="ko-KR" altLang="en-US" dirty="0"/>
              <a:t> 여러 지역의 사례를 통하여 이 시스템의 문제점을 이야기 하고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5CEB21-F017-1D0C-A9D6-25AE6262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334" y="4902915"/>
            <a:ext cx="2129666" cy="2061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97" y="4244860"/>
            <a:ext cx="2320202" cy="23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2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</a:t>
            </a:r>
            <a:r>
              <a:rPr lang="ko-KR" altLang="en-US" dirty="0"/>
              <a:t> 범죄를 예방하는 인공지능 시스템 그리고 편향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시카고시의 경우 예측 시스템에 사용된 데이터 자체가 범인을 특정하기에 부적합한 오염된 데이터를 사용하고 있었으며</a:t>
            </a:r>
            <a:r>
              <a:rPr lang="en-US" altLang="ko-KR" sz="1600" b="0" dirty="0"/>
              <a:t>, </a:t>
            </a:r>
            <a:r>
              <a:rPr lang="ko-KR" altLang="en-US" sz="1600" b="0" dirty="0" err="1"/>
              <a:t>뉴올리언스시의</a:t>
            </a:r>
            <a:r>
              <a:rPr lang="ko-KR" altLang="en-US" sz="1600" b="0" dirty="0"/>
              <a:t> 경우 경찰은 주거주자가 흑인과 소수인종인 동네를 목표로 삼아 백인 동네에 비해 불균등하게 순찰과 불법 검문을 벌였던 것으로 나타났다</a:t>
            </a:r>
            <a:r>
              <a:rPr lang="en-US" altLang="ko-KR" sz="1600" b="0" dirty="0"/>
              <a:t>. </a:t>
            </a:r>
          </a:p>
          <a:p>
            <a:r>
              <a:rPr lang="ko-KR" altLang="en-US" sz="1600" b="0" dirty="0"/>
              <a:t>이 데이터를 근거로 순찰을 강화하면 결국 데이터는 더욱더 확증적 편향을 가지게 될 것은 당연한 일이다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0" y="2409069"/>
            <a:ext cx="7837515" cy="36204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59871" y="6189090"/>
            <a:ext cx="79150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COMPAS</a:t>
            </a:r>
            <a:r>
              <a:rPr lang="ko-KR" altLang="en-US" sz="1400" dirty="0"/>
              <a:t>라는 예측 시스템을 대상으로 실시된 연구에서 기자 들은 이 시스템의 인종차별을 </a:t>
            </a:r>
            <a:r>
              <a:rPr lang="ko-KR" altLang="en-US" sz="1400" dirty="0" smtClean="0"/>
              <a:t>확인함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640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01</a:t>
            </a:r>
            <a:r>
              <a:rPr lang="ko-KR" altLang="en-US" dirty="0"/>
              <a:t> 범죄를 예방하는 인공지능 시스템 그리고 편향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b="0" dirty="0"/>
              <a:t>흑인이 백인에 비해 범죄의 용의자일 확률이 높다고 표시하는 범죄 예측 시스템의 치명적인     </a:t>
            </a:r>
            <a:r>
              <a:rPr lang="ko-KR" altLang="en-US" sz="1600" dirty="0">
                <a:solidFill>
                  <a:srgbClr val="0077A3"/>
                </a:solidFill>
              </a:rPr>
              <a:t>편향 </a:t>
            </a:r>
            <a:r>
              <a:rPr lang="en" altLang="ko-Kore-KR" sz="1600" baseline="30000" dirty="0">
                <a:solidFill>
                  <a:srgbClr val="0077A3"/>
                </a:solidFill>
              </a:rPr>
              <a:t>bias</a:t>
            </a:r>
            <a:r>
              <a:rPr lang="en" altLang="ko-Kore-KR" sz="1600" b="0" dirty="0"/>
              <a:t> </a:t>
            </a:r>
            <a:r>
              <a:rPr lang="ko-KR" altLang="en-US" sz="1600" b="0" dirty="0"/>
              <a:t>을 보여주고 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r>
              <a:rPr lang="ko-KR" altLang="en-US" sz="1600" b="0" dirty="0"/>
              <a:t>아래의 그림은 이 시스템에 등록된 흑인과 백인 범죄자의 평균적인 위험도 점수이다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흑인의 경우 위험도 점수가 </a:t>
            </a:r>
            <a:r>
              <a:rPr lang="ko-KR" altLang="en-US" sz="1600" b="0" dirty="0">
                <a:solidFill>
                  <a:srgbClr val="FF0000"/>
                </a:solidFill>
              </a:rPr>
              <a:t>고위험군</a:t>
            </a:r>
            <a:r>
              <a:rPr lang="ko-KR" altLang="en-US" sz="1600" b="0" dirty="0"/>
              <a:t>인 </a:t>
            </a:r>
            <a:r>
              <a:rPr lang="en-US" altLang="ko-KR" sz="1600" b="0" dirty="0"/>
              <a:t>6, 7, 8, 9, 10 </a:t>
            </a:r>
            <a:r>
              <a:rPr lang="ko-KR" altLang="en-US" sz="1600" b="0" dirty="0"/>
              <a:t>등급에 백인보다 더  많이 분포하는 것을 볼 수 있다</a:t>
            </a:r>
            <a:r>
              <a:rPr lang="en-US" altLang="ko-KR" sz="1600" b="0" dirty="0"/>
              <a:t>. </a:t>
            </a:r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endParaRPr lang="en-US" altLang="ko-KR" sz="1600" b="0" dirty="0"/>
          </a:p>
          <a:p>
            <a:r>
              <a:rPr lang="ko-KR" altLang="en-US" sz="1600" b="0" dirty="0"/>
              <a:t>지능형 범죄 예측 및 대응 시스템은 효율적으로 </a:t>
            </a:r>
            <a:r>
              <a:rPr lang="ko-KR" altLang="en-US" sz="1600" dirty="0"/>
              <a:t>사회 안전망 구축에 기여하며 범죄 예방 효과를 높이고 범죄 발생에 대한 시민들의 두려움을 경감시킬 것이라는 긍정적인 측면과 함께 인공지능이 가질 수 있는 편향 문제의 극복</a:t>
            </a:r>
            <a:r>
              <a:rPr lang="ko-KR" altLang="en-US" sz="1600" b="0" dirty="0"/>
              <a:t>이라는 과제를 동시에 안겨주고 있다</a:t>
            </a:r>
            <a:r>
              <a:rPr lang="en-US" altLang="ko-KR" sz="1600" b="0" dirty="0"/>
              <a:t>. </a:t>
            </a:r>
            <a:endParaRPr lang="ko-KR" altLang="en-US" sz="1600" b="0" dirty="0"/>
          </a:p>
          <a:p>
            <a:endParaRPr lang="ko-KR" altLang="en-US" sz="1600" b="0" dirty="0"/>
          </a:p>
          <a:p>
            <a:endParaRPr lang="ko-KR" altLang="en-US" sz="1600" b="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72AD1B-786D-C429-C102-C98178D8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63" y="2685011"/>
            <a:ext cx="7900519" cy="24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9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96BC810-3AC2-122E-363E-DB103BA8C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</a:t>
            </a:r>
            <a:r>
              <a:rPr lang="ko-KR" altLang="en-US" dirty="0"/>
              <a:t> 인공지능의 편향과 윤리적 문제점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0AD5071-86BD-0856-7AB7-C6BDE04CBA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여러 가지 편향에 대해 살펴보자 </a:t>
            </a:r>
          </a:p>
          <a:p>
            <a:pPr lvl="1"/>
            <a:r>
              <a:rPr lang="ko-KR" altLang="en-US" dirty="0"/>
              <a:t>인공지능 기술의 편향이 가진 위험성을 시사하는 또 다른 사례로 </a:t>
            </a:r>
            <a:r>
              <a:rPr lang="ko-KR" altLang="en-US" b="1" dirty="0">
                <a:solidFill>
                  <a:schemeClr val="accent1"/>
                </a:solidFill>
              </a:rPr>
              <a:t>아마존</a:t>
            </a:r>
            <a:r>
              <a:rPr lang="en" altLang="ko-Kore-KR" b="1" baseline="30000" dirty="0">
                <a:solidFill>
                  <a:schemeClr val="accent1"/>
                </a:solidFill>
              </a:rPr>
              <a:t>Amazon</a:t>
            </a:r>
            <a:r>
              <a:rPr lang="en" altLang="ko-Kore-KR" b="1" dirty="0"/>
              <a:t> </a:t>
            </a:r>
            <a:r>
              <a:rPr lang="ko-KR" altLang="en-US" dirty="0"/>
              <a:t>의 채용 시스템 관련 사건이 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2018</a:t>
            </a:r>
            <a:r>
              <a:rPr lang="ko-KR" altLang="en-US" dirty="0"/>
              <a:t>년도에 미국 최대의 전자상거래 기업인 아마존에서 인공지능 채용 프로그램을 개발했는데</a:t>
            </a:r>
            <a:r>
              <a:rPr lang="en-US" altLang="ko-KR" dirty="0"/>
              <a:t>, </a:t>
            </a:r>
            <a:r>
              <a:rPr lang="ko-KR" altLang="en-US" dirty="0"/>
              <a:t>실제 적용하기 전 최종 시뮬레이션 과정에서</a:t>
            </a:r>
            <a:r>
              <a:rPr lang="ko-KR" altLang="en-US" b="1" dirty="0"/>
              <a:t> 남성 지원자가 여성 지원자보다 지속적으로 더욱 높은 점수를 받는 편향</a:t>
            </a:r>
            <a:r>
              <a:rPr lang="ko-KR" altLang="en-US" dirty="0"/>
              <a:t>이 일어났다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아마존사는 그 원인을 분석했고</a:t>
            </a:r>
            <a:r>
              <a:rPr lang="en-US" altLang="ko-KR" dirty="0"/>
              <a:t>, </a:t>
            </a:r>
            <a:r>
              <a:rPr lang="ko-KR" altLang="en-US" dirty="0"/>
              <a:t>아마존이라는 기업의 직원 구성에 그 원인이 있었다는 것을 밝혀냈다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ADFAB5-7BFE-3832-1137-89F948DB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79" y="4313054"/>
            <a:ext cx="6348441" cy="23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1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2558</TotalTime>
  <Words>3077</Words>
  <Application>Microsoft Office PowerPoint</Application>
  <PresentationFormat>화면 슬라이드 쇼(4:3)</PresentationFormat>
  <Paragraphs>293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HY헤드라인M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01 범죄를 예방하는 인공지능 시스템 그리고 편향</vt:lpstr>
      <vt:lpstr>01 범죄를 예방하는 인공지능 시스템 그리고 편향</vt:lpstr>
      <vt:lpstr>영화 마이너리티 리포트</vt:lpstr>
      <vt:lpstr>01 범죄를 예방하는 인공지능 시스템 그리고 편향</vt:lpstr>
      <vt:lpstr>01 범죄를 예방하는 인공지능 시스템 그리고 편향</vt:lpstr>
      <vt:lpstr>01 범죄를 예방하는 인공지능 시스템 그리고 편향</vt:lpstr>
      <vt:lpstr>01 범죄를 예방하는 인공지능 시스템 그리고 편향</vt:lpstr>
      <vt:lpstr>02 인공지능의 편향과 윤리적 문제점</vt:lpstr>
      <vt:lpstr>02 인공지능의 편향과 윤리적 문제점</vt:lpstr>
      <vt:lpstr>02 인공지능의 편향과 윤리적 문제점</vt:lpstr>
      <vt:lpstr>02 인공지능의 편향과 윤리적 문제점</vt:lpstr>
      <vt:lpstr>02 인공지능의 편향과 윤리적 문제점</vt:lpstr>
      <vt:lpstr>우리의 혐오와 편향을 학습하는 인공지능</vt:lpstr>
      <vt:lpstr>02 인공지능의 편향과 윤리적 문제점</vt:lpstr>
      <vt:lpstr>02 인공지능의 편향과 윤리적 문제점</vt:lpstr>
      <vt:lpstr>인간이 공격에 의해 혐오발언을 하는 인공지능</vt:lpstr>
      <vt:lpstr>02 인공지능의 편향과 윤리적 문제점</vt:lpstr>
      <vt:lpstr>02 인공지능의 편향과 윤리적 문제점</vt:lpstr>
      <vt:lpstr>02 인공지능의 편향과 윤리적 문제점</vt:lpstr>
      <vt:lpstr>02 인공지능의 편향과 윤리적 문제점</vt:lpstr>
      <vt:lpstr>딥 페이크 현황</vt:lpstr>
      <vt:lpstr>데이비드 베컴</vt:lpstr>
      <vt:lpstr>디즈니 플러스의 Mark Hamill vs Young Mark Hamill</vt:lpstr>
      <vt:lpstr>김광석 AI</vt:lpstr>
      <vt:lpstr>생성형 인공지능과 딥페이크</vt:lpstr>
      <vt:lpstr>국내 딥페이크 피해</vt:lpstr>
      <vt:lpstr>03 안전한 인공지능 연구 개발에 대한 국가적 노력과 지침</vt:lpstr>
      <vt:lpstr>03 안전한 인공지능 연구 개발에 대한 국가적 노력과 지침</vt:lpstr>
      <vt:lpstr>03 안전한 인공지능 연구 개발에 대한 국가적 노력과 지침</vt:lpstr>
      <vt:lpstr>04 범용 인공지능의 위험성</vt:lpstr>
      <vt:lpstr>04 범용 인공지능의 위험성</vt:lpstr>
      <vt:lpstr>04 범용 인공지능의 위험성</vt:lpstr>
      <vt:lpstr>04 범용 인공지능의 위험성</vt:lpstr>
      <vt:lpstr>04 범용 인공지능의 위험성</vt:lpstr>
      <vt:lpstr>04 범용 인공지능의 위험성</vt:lpstr>
      <vt:lpstr>04 범용 인공지능의 위험성</vt:lpstr>
      <vt:lpstr>04 범용 인공지능의 위험성</vt:lpstr>
      <vt:lpstr>04 범용 인공지능의 위험성</vt:lpstr>
      <vt:lpstr>05 인류를 지킬 수 있는 로봇 3원칙과 자율주행차의 윤리</vt:lpstr>
      <vt:lpstr>로봇 3원칙은 자유의지를 가지는 로봇에게 적용될까</vt:lpstr>
      <vt:lpstr>05 인류를 지킬 수 있는 로봇 3원칙과 자율주행차의 윤리</vt:lpstr>
      <vt:lpstr>05 인류를 지킬 수 있는 로봇 3원칙과 자율주행차의 윤리</vt:lpstr>
      <vt:lpstr>05 인류를 지킬 수 있는 로봇 3원칙과 자율주행차의 윤리</vt:lpstr>
      <vt:lpstr>05 인류를 지킬 수 있는 로봇 3원칙과 자율주행차의 윤리</vt:lpstr>
      <vt:lpstr>05 인류를 지킬 수 있는 로봇 3원칙과 자율주행차의 윤리</vt:lpstr>
      <vt:lpstr>05 인류를 지킬 수 있는 로봇 3원칙과 자율주행차의 윤리</vt:lpstr>
      <vt:lpstr>05 인류를 지킬 수 있는 로봇 3원칙과 자율주행차의 윤리</vt:lpstr>
      <vt:lpstr>05 인류를 지킬 수 있는 로봇 3원칙과 자율주행차의 윤리</vt:lpstr>
      <vt:lpstr>05 인류를 지킬 수 있는 로봇 3원칙과 자율주행차의 윤리</vt:lpstr>
      <vt:lpstr>05 인류를 지킬 수 있는 로봇 3원칙과 자율주행차의 윤리</vt:lpstr>
      <vt:lpstr>인공지능의 악용 사례</vt:lpstr>
      <vt:lpstr>인공지능을 이용한 논문 작성, 책 작성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인피니티북스 영업부1</dc:creator>
  <cp:lastModifiedBy>박 동규</cp:lastModifiedBy>
  <cp:revision>44</cp:revision>
  <dcterms:created xsi:type="dcterms:W3CDTF">2020-08-12T08:51:41Z</dcterms:created>
  <dcterms:modified xsi:type="dcterms:W3CDTF">2025-07-02T07:28:01Z</dcterms:modified>
</cp:coreProperties>
</file>